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9" r:id="rId4"/>
    <p:sldId id="258" r:id="rId5"/>
    <p:sldId id="262" r:id="rId6"/>
    <p:sldId id="264" r:id="rId7"/>
    <p:sldId id="263" r:id="rId8"/>
    <p:sldId id="267" r:id="rId9"/>
    <p:sldId id="266" r:id="rId10"/>
    <p:sldId id="261"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0F3E"/>
    <a:srgbClr val="D40C0B"/>
    <a:srgbClr val="E51670"/>
    <a:srgbClr val="EAB423"/>
    <a:srgbClr val="80D0DB"/>
    <a:srgbClr val="49C3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607" autoAdjust="0"/>
  </p:normalViewPr>
  <p:slideViewPr>
    <p:cSldViewPr>
      <p:cViewPr varScale="1">
        <p:scale>
          <a:sx n="66" d="100"/>
          <a:sy n="66" d="100"/>
        </p:scale>
        <p:origin x="125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FBF7CB-BF0D-4746-9C3F-6467A302F1FE}" type="datetimeFigureOut">
              <a:rPr lang="en-CA" smtClean="0"/>
              <a:t>2019-05-03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658B3-4728-4FC5-8D5A-75B6CCD61EB4}" type="slidenum">
              <a:rPr lang="en-CA" smtClean="0"/>
              <a:t>‹#›</a:t>
            </a:fld>
            <a:endParaRPr lang="en-CA"/>
          </a:p>
        </p:txBody>
      </p:sp>
    </p:spTree>
    <p:extLst>
      <p:ext uri="{BB962C8B-B14F-4D97-AF65-F5344CB8AC3E}">
        <p14:creationId xmlns:p14="http://schemas.microsoft.com/office/powerpoint/2010/main" val="2234531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1</a:t>
            </a:fld>
            <a:endParaRPr lang="en-CA"/>
          </a:p>
        </p:txBody>
      </p:sp>
    </p:spTree>
    <p:extLst>
      <p:ext uri="{BB962C8B-B14F-4D97-AF65-F5344CB8AC3E}">
        <p14:creationId xmlns:p14="http://schemas.microsoft.com/office/powerpoint/2010/main" val="3719466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Mention</a:t>
            </a:r>
            <a:r>
              <a:rPr lang="en-CA" baseline="0" dirty="0" smtClean="0"/>
              <a:t> that there is a diverse range of skillsets and research interests, so get to know the other people in the room and form a team. If you have trouble forming a team, talk to one of us and we can help you get sorted</a:t>
            </a:r>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10</a:t>
            </a:fld>
            <a:endParaRPr lang="en-CA"/>
          </a:p>
        </p:txBody>
      </p:sp>
    </p:spTree>
    <p:extLst>
      <p:ext uri="{BB962C8B-B14F-4D97-AF65-F5344CB8AC3E}">
        <p14:creationId xmlns:p14="http://schemas.microsoft.com/office/powerpoint/2010/main" val="271415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baseline="0" dirty="0" smtClean="0"/>
              <a:t>Teams of 4</a:t>
            </a:r>
          </a:p>
          <a:p>
            <a:pPr marL="171450" indent="-171450">
              <a:buFontTx/>
              <a:buChar char="-"/>
            </a:pPr>
            <a:r>
              <a:rPr lang="en-CA" baseline="0" dirty="0" smtClean="0"/>
              <a:t>Show of hands who has a team, if teams move to side (left) </a:t>
            </a:r>
          </a:p>
          <a:p>
            <a:pPr marL="171450" indent="-171450">
              <a:buFontTx/>
              <a:buChar char="-"/>
            </a:pPr>
            <a:endParaRPr lang="en-CA" baseline="0" dirty="0" smtClean="0"/>
          </a:p>
          <a:p>
            <a:pPr marL="0" indent="0">
              <a:buFontTx/>
              <a:buNone/>
            </a:pPr>
            <a:r>
              <a:rPr lang="en-CA" baseline="0" dirty="0" smtClean="0"/>
              <a:t>Guidelines: </a:t>
            </a:r>
          </a:p>
          <a:p>
            <a:pPr marL="171450" indent="-171450">
              <a:buFontTx/>
              <a:buChar char="-"/>
            </a:pPr>
            <a:r>
              <a:rPr lang="en-CA" baseline="0" dirty="0" smtClean="0"/>
              <a:t>Talk to people around you and ask 1) what dataset they would be interested in AND 2) what is your coding experience (10 </a:t>
            </a:r>
            <a:r>
              <a:rPr lang="en-CA" baseline="0" dirty="0" err="1" smtClean="0"/>
              <a:t>mins</a:t>
            </a:r>
            <a:r>
              <a:rPr lang="en-CA" baseline="0" dirty="0" smtClean="0"/>
              <a:t>) </a:t>
            </a:r>
          </a:p>
          <a:p>
            <a:pPr marL="171450" indent="-171450">
              <a:buFontTx/>
              <a:buChar char="-"/>
            </a:pPr>
            <a:r>
              <a:rPr lang="en-CA" baseline="0" dirty="0" smtClean="0"/>
              <a:t>Raise hands if you don’t have a team </a:t>
            </a:r>
          </a:p>
          <a:p>
            <a:pPr marL="171450" indent="-171450">
              <a:buFontTx/>
              <a:buChar char="-"/>
            </a:pPr>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11</a:t>
            </a:fld>
            <a:endParaRPr lang="en-CA"/>
          </a:p>
        </p:txBody>
      </p:sp>
    </p:spTree>
    <p:extLst>
      <p:ext uri="{BB962C8B-B14F-4D97-AF65-F5344CB8AC3E}">
        <p14:creationId xmlns:p14="http://schemas.microsoft.com/office/powerpoint/2010/main" val="1468395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8d3cbf45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8d3cbf45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6059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8d3cbf458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8d3cbf45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them join the organization during registration</a:t>
            </a:r>
            <a:endParaRPr/>
          </a:p>
        </p:txBody>
      </p:sp>
    </p:spTree>
    <p:extLst>
      <p:ext uri="{BB962C8B-B14F-4D97-AF65-F5344CB8AC3E}">
        <p14:creationId xmlns:p14="http://schemas.microsoft.com/office/powerpoint/2010/main" val="3318582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8d3cbf45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8d3cbf45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794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8d3cbf458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8d3cbf458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39225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8d3cbf45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8d3cbf45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151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8d3cbf458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8d3cbf45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391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8d3cbf4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8d3cbf4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998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512f2e38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512f2e38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933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200" dirty="0" smtClean="0">
                <a:latin typeface="HelveticaNeueLT Std" panose="020B0604020202020204" pitchFamily="34" charset="0"/>
              </a:rPr>
              <a:t>Just</a:t>
            </a:r>
            <a:r>
              <a:rPr lang="en-CA" sz="1200" baseline="0" dirty="0" smtClean="0">
                <a:latin typeface="HelveticaNeueLT Std" panose="020B0604020202020204" pitchFamily="34" charset="0"/>
              </a:rPr>
              <a:t> to give you a little background of why we created </a:t>
            </a:r>
            <a:r>
              <a:rPr lang="en-CA" sz="1200" baseline="0" dirty="0" err="1" smtClean="0">
                <a:latin typeface="HelveticaNeueLT Std" panose="020B0604020202020204" pitchFamily="34" charset="0"/>
              </a:rPr>
              <a:t>PsychHacks</a:t>
            </a:r>
            <a:r>
              <a:rPr lang="en-CA" sz="1200" baseline="0" dirty="0" smtClean="0">
                <a:latin typeface="HelveticaNeueLT Std" panose="020B0604020202020204" pitchFamily="34" charset="0"/>
              </a:rPr>
              <a:t>, </a:t>
            </a:r>
            <a:r>
              <a:rPr lang="en-CA" sz="1200" dirty="0" smtClean="0">
                <a:latin typeface="HelveticaNeueLT Std" panose="020B0604020202020204" pitchFamily="34" charset="0"/>
              </a:rPr>
              <a:t>Coding </a:t>
            </a:r>
            <a:r>
              <a:rPr lang="en-CA" sz="1200" dirty="0" smtClean="0">
                <a:latin typeface="HelveticaNeueLT Std" panose="020B0604020202020204" pitchFamily="34" charset="0"/>
              </a:rPr>
              <a:t>is becoming more of a necessity </a:t>
            </a:r>
            <a:r>
              <a:rPr lang="en-CA" sz="1200" dirty="0" smtClean="0">
                <a:latin typeface="HelveticaNeueLT Std" panose="020B0604020202020204" pitchFamily="34" charset="0"/>
              </a:rPr>
              <a:t>for</a:t>
            </a:r>
            <a:r>
              <a:rPr lang="en-CA" sz="1200" baseline="0" dirty="0" smtClean="0">
                <a:latin typeface="HelveticaNeueLT Std" panose="020B0604020202020204" pitchFamily="34" charset="0"/>
              </a:rPr>
              <a:t> social</a:t>
            </a:r>
            <a:r>
              <a:rPr lang="en-CA" sz="1200" dirty="0" smtClean="0">
                <a:latin typeface="HelveticaNeueLT Std" panose="020B0604020202020204" pitchFamily="34" charset="0"/>
              </a:rPr>
              <a:t> </a:t>
            </a:r>
            <a:r>
              <a:rPr lang="en-CA" sz="1200" dirty="0" smtClean="0">
                <a:latin typeface="HelveticaNeueLT Std" panose="020B0604020202020204" pitchFamily="34" charset="0"/>
              </a:rPr>
              <a:t>scientists, but is not often taught outside</a:t>
            </a:r>
            <a:r>
              <a:rPr lang="en-CA" sz="1200" baseline="0" dirty="0" smtClean="0">
                <a:latin typeface="HelveticaNeueLT Std" panose="020B0604020202020204" pitchFamily="34" charset="0"/>
              </a:rPr>
              <a:t> of computer science. </a:t>
            </a:r>
            <a:r>
              <a:rPr lang="en-CA" sz="1200" baseline="0" dirty="0" smtClean="0">
                <a:latin typeface="HelveticaNeueLT Std" panose="020B0604020202020204" pitchFamily="34" charset="0"/>
              </a:rPr>
              <a:t>Most of us just end up teaching ourselves through hours of google and stack overflow. Our aim for </a:t>
            </a:r>
            <a:r>
              <a:rPr lang="en-CA" sz="1200" baseline="0" dirty="0" err="1" smtClean="0">
                <a:latin typeface="HelveticaNeueLT Std" panose="020B0604020202020204" pitchFamily="34" charset="0"/>
              </a:rPr>
              <a:t>Psychhacks</a:t>
            </a:r>
            <a:r>
              <a:rPr lang="en-CA" sz="1200" baseline="0" dirty="0" smtClean="0">
                <a:latin typeface="HelveticaNeueLT Std" panose="020B0604020202020204" pitchFamily="34" charset="0"/>
              </a:rPr>
              <a:t> is to provide an opportunity </a:t>
            </a:r>
            <a:r>
              <a:rPr lang="en-CA" sz="1200" baseline="0" dirty="0" smtClean="0">
                <a:latin typeface="HelveticaNeueLT Std" panose="020B0604020202020204" pitchFamily="34" charset="0"/>
              </a:rPr>
              <a:t>to learn and practice coding </a:t>
            </a:r>
            <a:r>
              <a:rPr lang="en-CA" sz="1200" baseline="0" dirty="0" smtClean="0">
                <a:latin typeface="HelveticaNeueLT Std" panose="020B0604020202020204" pitchFamily="34" charset="0"/>
              </a:rPr>
              <a:t>in </a:t>
            </a:r>
            <a:r>
              <a:rPr lang="en-CA" sz="1200" baseline="0" dirty="0" smtClean="0">
                <a:latin typeface="HelveticaNeueLT Std" panose="020B0604020202020204" pitchFamily="34" charset="0"/>
              </a:rPr>
              <a:t>a friendly and collaborative environment. </a:t>
            </a:r>
            <a:endParaRPr lang="en-CA" sz="1200" dirty="0" smtClean="0">
              <a:latin typeface="HelveticaNeueLT Std" panose="020B0604020202020204" pitchFamily="34" charset="0"/>
            </a:endParaRPr>
          </a:p>
          <a:p>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2</a:t>
            </a:fld>
            <a:endParaRPr lang="en-CA"/>
          </a:p>
        </p:txBody>
      </p:sp>
    </p:spTree>
    <p:extLst>
      <p:ext uri="{BB962C8B-B14F-4D97-AF65-F5344CB8AC3E}">
        <p14:creationId xmlns:p14="http://schemas.microsoft.com/office/powerpoint/2010/main" val="2740405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12f2e385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12f2e385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336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12f2e3857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12f2e385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947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12f2e3857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12f2e3857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Have them stand/sit when they’re done </a:t>
            </a:r>
            <a:endParaRPr/>
          </a:p>
        </p:txBody>
      </p:sp>
    </p:spTree>
    <p:extLst>
      <p:ext uri="{BB962C8B-B14F-4D97-AF65-F5344CB8AC3E}">
        <p14:creationId xmlns:p14="http://schemas.microsoft.com/office/powerpoint/2010/main" val="91776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3</a:t>
            </a:fld>
            <a:endParaRPr lang="en-CA"/>
          </a:p>
        </p:txBody>
      </p:sp>
    </p:spTree>
    <p:extLst>
      <p:ext uri="{BB962C8B-B14F-4D97-AF65-F5344CB8AC3E}">
        <p14:creationId xmlns:p14="http://schemas.microsoft.com/office/powerpoint/2010/main" val="3811810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4</a:t>
            </a:fld>
            <a:endParaRPr lang="en-CA"/>
          </a:p>
        </p:txBody>
      </p:sp>
    </p:spTree>
    <p:extLst>
      <p:ext uri="{BB962C8B-B14F-4D97-AF65-F5344CB8AC3E}">
        <p14:creationId xmlns:p14="http://schemas.microsoft.com/office/powerpoint/2010/main" val="3025403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Just</a:t>
            </a:r>
            <a:r>
              <a:rPr lang="en-CA" baseline="0" dirty="0" smtClean="0"/>
              <a:t> to give you an idea of what we’re doing during this event you’ll be coming up with a research question in teams and answering it using one of the datasets we provide or choosing your own. The research question can be whatever your team is interested in, as big or small as you’d like but keep in mind you should aim to complete it in 24h.</a:t>
            </a:r>
          </a:p>
          <a:p>
            <a:endParaRPr lang="en-CA" baseline="0" dirty="0"/>
          </a:p>
          <a:p>
            <a:r>
              <a:rPr lang="en-CA" baseline="0" dirty="0" smtClean="0"/>
              <a:t>During those 24h, you’ll be working at solving those questions as well as finding a way to best present your findings. We’ll be doing the submissions over </a:t>
            </a:r>
            <a:r>
              <a:rPr lang="en-CA" baseline="0" dirty="0" err="1" smtClean="0"/>
              <a:t>Github</a:t>
            </a:r>
            <a:r>
              <a:rPr lang="en-CA" baseline="0" dirty="0" smtClean="0"/>
              <a:t>, which we’ll have a fun little icebreaker on shortly. You’ll be sharing your results with everyone at the end of the day tomorrow in a short 5 minute presentation – feel free to be creative in the way you present your data! If you’ve always wanted to make something like a Shiny App or a cool interactive visualization, this is a great opportunity to do so</a:t>
            </a:r>
          </a:p>
        </p:txBody>
      </p:sp>
      <p:sp>
        <p:nvSpPr>
          <p:cNvPr id="4" name="Slide Number Placeholder 3"/>
          <p:cNvSpPr>
            <a:spLocks noGrp="1"/>
          </p:cNvSpPr>
          <p:nvPr>
            <p:ph type="sldNum" sz="quarter" idx="10"/>
          </p:nvPr>
        </p:nvSpPr>
        <p:spPr/>
        <p:txBody>
          <a:bodyPr/>
          <a:lstStyle/>
          <a:p>
            <a:fld id="{E59658B3-4728-4FC5-8D5A-75B6CCD61EB4}" type="slidenum">
              <a:rPr lang="en-CA" smtClean="0"/>
              <a:t>5</a:t>
            </a:fld>
            <a:endParaRPr lang="en-CA"/>
          </a:p>
        </p:txBody>
      </p:sp>
    </p:spTree>
    <p:extLst>
      <p:ext uri="{BB962C8B-B14F-4D97-AF65-F5344CB8AC3E}">
        <p14:creationId xmlns:p14="http://schemas.microsoft.com/office/powerpoint/2010/main" val="4201254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We’ll be judging the</a:t>
            </a:r>
            <a:r>
              <a:rPr lang="en-CA" baseline="0" dirty="0" smtClean="0"/>
              <a:t> projects based on three categories.</a:t>
            </a:r>
            <a:endParaRPr lang="en-CA" dirty="0" smtClean="0"/>
          </a:p>
          <a:p>
            <a:r>
              <a:rPr lang="en-CA" dirty="0" smtClean="0"/>
              <a:t>The first</a:t>
            </a:r>
            <a:r>
              <a:rPr lang="en-CA" baseline="0" dirty="0" smtClean="0"/>
              <a:t> is  </a:t>
            </a:r>
            <a:r>
              <a:rPr lang="en-CA" dirty="0" smtClean="0"/>
              <a:t>Design </a:t>
            </a:r>
            <a:r>
              <a:rPr lang="en-CA" dirty="0" smtClean="0"/>
              <a:t>and discovery –</a:t>
            </a:r>
            <a:r>
              <a:rPr lang="en-CA" baseline="0" dirty="0" smtClean="0"/>
              <a:t> how creative you are with research question with datasets; scope of research </a:t>
            </a:r>
            <a:r>
              <a:rPr lang="en-CA" baseline="0" dirty="0" smtClean="0"/>
              <a:t>question</a:t>
            </a:r>
          </a:p>
          <a:p>
            <a:r>
              <a:rPr lang="en-CA" baseline="0" dirty="0" smtClean="0"/>
              <a:t>The next is  </a:t>
            </a:r>
            <a:endParaRPr lang="en-CA" baseline="0" dirty="0" smtClean="0"/>
          </a:p>
          <a:p>
            <a:r>
              <a:rPr lang="en-CA" baseline="0" dirty="0" smtClean="0"/>
              <a:t>Methods – how rigorous is your solution/does analysis </a:t>
            </a:r>
            <a:r>
              <a:rPr lang="en-CA" baseline="0" dirty="0" smtClean="0"/>
              <a:t>answer your research question</a:t>
            </a:r>
          </a:p>
          <a:p>
            <a:r>
              <a:rPr lang="en-CA" baseline="0" dirty="0" smtClean="0"/>
              <a:t>The last is</a:t>
            </a:r>
            <a:endParaRPr lang="en-CA" baseline="0" dirty="0" smtClean="0"/>
          </a:p>
          <a:p>
            <a:r>
              <a:rPr lang="en-CA" baseline="0" dirty="0" smtClean="0"/>
              <a:t>Execution – </a:t>
            </a:r>
            <a:r>
              <a:rPr lang="en-CA" baseline="0" dirty="0" smtClean="0"/>
              <a:t>how you present and visualize your results, what your team could accomplish in the 24h</a:t>
            </a:r>
            <a:endParaRPr lang="en-CA" baseline="0" dirty="0" smtClean="0"/>
          </a:p>
        </p:txBody>
      </p:sp>
      <p:sp>
        <p:nvSpPr>
          <p:cNvPr id="4" name="Slide Number Placeholder 3"/>
          <p:cNvSpPr>
            <a:spLocks noGrp="1"/>
          </p:cNvSpPr>
          <p:nvPr>
            <p:ph type="sldNum" sz="quarter" idx="10"/>
          </p:nvPr>
        </p:nvSpPr>
        <p:spPr/>
        <p:txBody>
          <a:bodyPr/>
          <a:lstStyle/>
          <a:p>
            <a:fld id="{E59658B3-4728-4FC5-8D5A-75B6CCD61EB4}" type="slidenum">
              <a:rPr lang="en-CA" smtClean="0"/>
              <a:t>6</a:t>
            </a:fld>
            <a:endParaRPr lang="en-CA"/>
          </a:p>
        </p:txBody>
      </p:sp>
    </p:spTree>
    <p:extLst>
      <p:ext uri="{BB962C8B-B14F-4D97-AF65-F5344CB8AC3E}">
        <p14:creationId xmlns:p14="http://schemas.microsoft.com/office/powerpoint/2010/main" val="223982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We have some exciting prizes for the</a:t>
            </a:r>
            <a:r>
              <a:rPr lang="en-CA" baseline="0" dirty="0" smtClean="0"/>
              <a:t> team who comes up with the best solutions – first prize will be a $100 Amazon gift card and second prize will be a $60 dollar </a:t>
            </a:r>
            <a:r>
              <a:rPr lang="en-CA" baseline="0" dirty="0" err="1" smtClean="0"/>
              <a:t>starbucks</a:t>
            </a:r>
            <a:r>
              <a:rPr lang="en-CA" baseline="0" dirty="0" smtClean="0"/>
              <a:t> gift card</a:t>
            </a:r>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7</a:t>
            </a:fld>
            <a:endParaRPr lang="en-CA"/>
          </a:p>
        </p:txBody>
      </p:sp>
    </p:spTree>
    <p:extLst>
      <p:ext uri="{BB962C8B-B14F-4D97-AF65-F5344CB8AC3E}">
        <p14:creationId xmlns:p14="http://schemas.microsoft.com/office/powerpoint/2010/main" val="72865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three datasets we’ve picked out. The first is the general social survey which is a large survey that is conducted over multiple years. It measures demographics, </a:t>
            </a:r>
            <a:r>
              <a:rPr lang="en-US" dirty="0" smtClean="0"/>
              <a:t>attitudes and</a:t>
            </a:r>
            <a:r>
              <a:rPr lang="en-US" baseline="0" dirty="0" smtClean="0"/>
              <a:t> </a:t>
            </a:r>
            <a:r>
              <a:rPr lang="en-US" dirty="0" smtClean="0"/>
              <a:t>behaviors of US citizens.</a:t>
            </a:r>
          </a:p>
          <a:p>
            <a:endParaRPr lang="en-US" dirty="0" smtClean="0"/>
          </a:p>
          <a:p>
            <a:r>
              <a:rPr lang="en-US" dirty="0" smtClean="0"/>
              <a:t>This dataset contains data</a:t>
            </a:r>
            <a:r>
              <a:rPr lang="en-US" baseline="0" dirty="0" smtClean="0"/>
              <a:t> </a:t>
            </a:r>
            <a:r>
              <a:rPr lang="en-US" dirty="0" smtClean="0"/>
              <a:t>collected from healthy young</a:t>
            </a:r>
            <a:r>
              <a:rPr lang="en-US" baseline="0" dirty="0" smtClean="0"/>
              <a:t> </a:t>
            </a:r>
            <a:r>
              <a:rPr lang="en-US" dirty="0" smtClean="0"/>
              <a:t>adults on their memory for</a:t>
            </a:r>
            <a:r>
              <a:rPr lang="en-US" baseline="0" dirty="0" smtClean="0"/>
              <a:t> </a:t>
            </a:r>
            <a:r>
              <a:rPr lang="en-US" dirty="0" smtClean="0"/>
              <a:t>reward distributions in 3D</a:t>
            </a:r>
            <a:r>
              <a:rPr lang="en-US" baseline="0" dirty="0" smtClean="0"/>
              <a:t> </a:t>
            </a:r>
            <a:r>
              <a:rPr lang="en-US" dirty="0" smtClean="0"/>
              <a:t>virtual environments</a:t>
            </a:r>
          </a:p>
          <a:p>
            <a:endParaRPr lang="en-US" dirty="0" smtClean="0"/>
          </a:p>
          <a:p>
            <a:r>
              <a:rPr lang="en-US" dirty="0" smtClean="0"/>
              <a:t>This dataset contains data</a:t>
            </a:r>
            <a:r>
              <a:rPr lang="en-US" baseline="0" dirty="0" smtClean="0"/>
              <a:t> </a:t>
            </a:r>
            <a:r>
              <a:rPr lang="en-US" dirty="0" smtClean="0"/>
              <a:t>about eye movements and</a:t>
            </a:r>
            <a:r>
              <a:rPr lang="en-US" baseline="0" dirty="0" smtClean="0"/>
              <a:t> </a:t>
            </a:r>
            <a:r>
              <a:rPr lang="en-US" dirty="0" smtClean="0"/>
              <a:t>pupil size when healthy young</a:t>
            </a:r>
            <a:r>
              <a:rPr lang="en-US" baseline="0" dirty="0" smtClean="0"/>
              <a:t> </a:t>
            </a:r>
            <a:r>
              <a:rPr lang="en-US" dirty="0" smtClean="0"/>
              <a:t>adults passively viewed images</a:t>
            </a:r>
            <a:r>
              <a:rPr lang="en-US" baseline="0" dirty="0" smtClean="0"/>
              <a:t> </a:t>
            </a:r>
            <a:r>
              <a:rPr lang="en-US" dirty="0" smtClean="0"/>
              <a:t>of faces and then performed a</a:t>
            </a:r>
            <a:r>
              <a:rPr lang="en-US" baseline="0" dirty="0" smtClean="0"/>
              <a:t> </a:t>
            </a:r>
            <a:r>
              <a:rPr lang="en-US" dirty="0" smtClean="0"/>
              <a:t>memory</a:t>
            </a:r>
            <a:r>
              <a:rPr lang="en-US" baseline="0" dirty="0" smtClean="0"/>
              <a:t> </a:t>
            </a:r>
            <a:r>
              <a:rPr lang="en-US" dirty="0" smtClean="0"/>
              <a:t>test.</a:t>
            </a:r>
          </a:p>
          <a:p>
            <a:endParaRPr lang="en-US" dirty="0" smtClean="0"/>
          </a:p>
          <a:p>
            <a:r>
              <a:rPr lang="en-CA" dirty="0" smtClean="0"/>
              <a:t>There will be more information provided to you on each</a:t>
            </a:r>
            <a:r>
              <a:rPr lang="en-CA" baseline="0" dirty="0" smtClean="0"/>
              <a:t> of these datasets on the </a:t>
            </a:r>
            <a:r>
              <a:rPr lang="en-CA" baseline="0" dirty="0" err="1" smtClean="0"/>
              <a:t>Github</a:t>
            </a:r>
            <a:r>
              <a:rPr lang="en-CA" baseline="0" dirty="0" smtClean="0"/>
              <a:t> for you to review later on</a:t>
            </a:r>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8</a:t>
            </a:fld>
            <a:endParaRPr lang="en-CA"/>
          </a:p>
        </p:txBody>
      </p:sp>
    </p:spTree>
    <p:extLst>
      <p:ext uri="{BB962C8B-B14F-4D97-AF65-F5344CB8AC3E}">
        <p14:creationId xmlns:p14="http://schemas.microsoft.com/office/powerpoint/2010/main" val="1399379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E59658B3-4728-4FC5-8D5A-75B6CCD61EB4}" type="slidenum">
              <a:rPr lang="en-CA" smtClean="0"/>
              <a:t>9</a:t>
            </a:fld>
            <a:endParaRPr lang="en-CA"/>
          </a:p>
        </p:txBody>
      </p:sp>
    </p:spTree>
    <p:extLst>
      <p:ext uri="{BB962C8B-B14F-4D97-AF65-F5344CB8AC3E}">
        <p14:creationId xmlns:p14="http://schemas.microsoft.com/office/powerpoint/2010/main" val="3253875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7C9899C5-7A3E-4EB1-BAC3-2A7407F69E83}" type="datetimeFigureOut">
              <a:rPr lang="en-CA" smtClean="0"/>
              <a:t>2019-05-03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3917077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7C9899C5-7A3E-4EB1-BAC3-2A7407F69E83}" type="datetimeFigureOut">
              <a:rPr lang="en-CA" smtClean="0"/>
              <a:t>2019-05-03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14602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7C9899C5-7A3E-4EB1-BAC3-2A7407F69E83}" type="datetimeFigureOut">
              <a:rPr lang="en-CA" smtClean="0"/>
              <a:t>2019-05-03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926862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grpSp>
        <p:nvGrpSpPr>
          <p:cNvPr id="29" name="Google Shape;29;p4"/>
          <p:cNvGrpSpPr/>
          <p:nvPr/>
        </p:nvGrpSpPr>
        <p:grpSpPr>
          <a:xfrm>
            <a:off x="0" y="5204893"/>
            <a:ext cx="12192000" cy="1653233"/>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 name="Google Shape;35;p4"/>
          <p:cNvSpPr txBox="1">
            <a:spLocks noGrp="1"/>
          </p:cNvSpPr>
          <p:nvPr>
            <p:ph type="title"/>
          </p:nvPr>
        </p:nvSpPr>
        <p:spPr>
          <a:xfrm>
            <a:off x="415600" y="546667"/>
            <a:ext cx="11360800" cy="810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415600" y="1639833"/>
            <a:ext cx="11360800" cy="44520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7" name="Google Shape;37;p4"/>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01827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7C9899C5-7A3E-4EB1-BAC3-2A7407F69E83}" type="datetimeFigureOut">
              <a:rPr lang="en-CA" smtClean="0"/>
              <a:t>2019-05-03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195656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C9899C5-7A3E-4EB1-BAC3-2A7407F69E83}" type="datetimeFigureOut">
              <a:rPr lang="en-CA" smtClean="0"/>
              <a:t>2019-05-03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3805987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7C9899C5-7A3E-4EB1-BAC3-2A7407F69E83}" type="datetimeFigureOut">
              <a:rPr lang="en-CA" smtClean="0"/>
              <a:t>2019-05-03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385795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7C9899C5-7A3E-4EB1-BAC3-2A7407F69E83}" type="datetimeFigureOut">
              <a:rPr lang="en-CA" smtClean="0"/>
              <a:t>2019-05-03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2196064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7C9899C5-7A3E-4EB1-BAC3-2A7407F69E83}" type="datetimeFigureOut">
              <a:rPr lang="en-CA" smtClean="0"/>
              <a:t>2019-05-03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1827622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9899C5-7A3E-4EB1-BAC3-2A7407F69E83}" type="datetimeFigureOut">
              <a:rPr lang="en-CA" smtClean="0"/>
              <a:t>2019-05-03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1236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9899C5-7A3E-4EB1-BAC3-2A7407F69E83}" type="datetimeFigureOut">
              <a:rPr lang="en-CA" smtClean="0"/>
              <a:t>2019-05-03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2050862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C9899C5-7A3E-4EB1-BAC3-2A7407F69E83}" type="datetimeFigureOut">
              <a:rPr lang="en-CA" smtClean="0"/>
              <a:t>2019-05-03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26E1FFF-E704-45CB-B9E3-CDE1EDA17F82}" type="slidenum">
              <a:rPr lang="en-CA" smtClean="0"/>
              <a:t>‹#›</a:t>
            </a:fld>
            <a:endParaRPr lang="en-CA"/>
          </a:p>
        </p:txBody>
      </p:sp>
    </p:spTree>
    <p:extLst>
      <p:ext uri="{BB962C8B-B14F-4D97-AF65-F5344CB8AC3E}">
        <p14:creationId xmlns:p14="http://schemas.microsoft.com/office/powerpoint/2010/main" val="2197989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899C5-7A3E-4EB1-BAC3-2A7407F69E83}" type="datetimeFigureOut">
              <a:rPr lang="en-CA" smtClean="0"/>
              <a:t>2019-05-03</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6E1FFF-E704-45CB-B9E3-CDE1EDA17F82}" type="slidenum">
              <a:rPr lang="en-CA" smtClean="0"/>
              <a:t>‹#›</a:t>
            </a:fld>
            <a:endParaRPr lang="en-CA"/>
          </a:p>
        </p:txBody>
      </p:sp>
    </p:spTree>
    <p:extLst>
      <p:ext uri="{BB962C8B-B14F-4D97-AF65-F5344CB8AC3E}">
        <p14:creationId xmlns:p14="http://schemas.microsoft.com/office/powerpoint/2010/main" val="27755553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hyperlink" Target="https://classroom.github.com/g/E7qOcD8z" TargetMode="External"/><Relationship Id="rId4" Type="http://schemas.openxmlformats.org/officeDocument/2006/relationships/hyperlink" Target="https://help.github.com/en/desktop/getting-started-with-github-deskto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1.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jpe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jpe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528736" y="3140968"/>
            <a:ext cx="2088232" cy="2088232"/>
          </a:xfrm>
          <a:prstGeom prst="rect">
            <a:avLst/>
          </a:prstGeom>
          <a:noFill/>
          <a:ln w="76200">
            <a:solidFill>
              <a:srgbClr val="E51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1991544" y="-387424"/>
            <a:ext cx="3636196" cy="3636196"/>
          </a:xfrm>
          <a:prstGeom prst="rect">
            <a:avLst/>
          </a:prstGeom>
          <a:noFill/>
          <a:ln w="76200">
            <a:solidFill>
              <a:srgbClr val="49C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4308126" y="1750654"/>
            <a:ext cx="3056134" cy="3056134"/>
          </a:xfrm>
          <a:prstGeom prst="rect">
            <a:avLst/>
          </a:prstGeom>
          <a:noFill/>
          <a:ln w="76200">
            <a:solidFill>
              <a:srgbClr val="EAB4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Rectangle 11"/>
          <p:cNvSpPr/>
          <p:nvPr/>
        </p:nvSpPr>
        <p:spPr>
          <a:xfrm>
            <a:off x="7783621" y="188640"/>
            <a:ext cx="2160240" cy="2160240"/>
          </a:xfrm>
          <a:prstGeom prst="rect">
            <a:avLst/>
          </a:prstGeom>
          <a:noFill/>
          <a:ln w="76200">
            <a:solidFill>
              <a:srgbClr val="D40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12"/>
          <p:cNvSpPr/>
          <p:nvPr/>
        </p:nvSpPr>
        <p:spPr>
          <a:xfrm>
            <a:off x="10345728" y="2134425"/>
            <a:ext cx="2158984" cy="2158984"/>
          </a:xfrm>
          <a:prstGeom prst="rect">
            <a:avLst/>
          </a:prstGeom>
          <a:noFill/>
          <a:ln w="76200">
            <a:solidFill>
              <a:srgbClr val="80D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Oval 13"/>
          <p:cNvSpPr/>
          <p:nvPr/>
        </p:nvSpPr>
        <p:spPr>
          <a:xfrm>
            <a:off x="-312712" y="-243408"/>
            <a:ext cx="2664296" cy="2664296"/>
          </a:xfrm>
          <a:prstGeom prst="ellipse">
            <a:avLst/>
          </a:prstGeom>
          <a:noFill/>
          <a:ln w="76200">
            <a:solidFill>
              <a:srgbClr val="D40C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p:cNvSpPr/>
          <p:nvPr/>
        </p:nvSpPr>
        <p:spPr>
          <a:xfrm>
            <a:off x="1000265" y="2882273"/>
            <a:ext cx="4752528" cy="4752528"/>
          </a:xfrm>
          <a:prstGeom prst="ellipse">
            <a:avLst/>
          </a:prstGeom>
          <a:noFill/>
          <a:ln w="76200">
            <a:solidFill>
              <a:srgbClr val="80D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p:cNvSpPr/>
          <p:nvPr/>
        </p:nvSpPr>
        <p:spPr>
          <a:xfrm>
            <a:off x="3877425" y="-871439"/>
            <a:ext cx="2056284" cy="2056284"/>
          </a:xfrm>
          <a:prstGeom prst="ellipse">
            <a:avLst/>
          </a:prstGeom>
          <a:noFill/>
          <a:ln w="76200">
            <a:solidFill>
              <a:srgbClr val="E51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p:cNvSpPr/>
          <p:nvPr/>
        </p:nvSpPr>
        <p:spPr>
          <a:xfrm>
            <a:off x="6935671" y="2576771"/>
            <a:ext cx="2745171" cy="2745171"/>
          </a:xfrm>
          <a:prstGeom prst="ellipse">
            <a:avLst/>
          </a:prstGeom>
          <a:noFill/>
          <a:ln w="76200">
            <a:solidFill>
              <a:srgbClr val="49C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Isosceles Triangle 18"/>
          <p:cNvSpPr/>
          <p:nvPr/>
        </p:nvSpPr>
        <p:spPr>
          <a:xfrm>
            <a:off x="8622343" y="-903435"/>
            <a:ext cx="4492674" cy="3872995"/>
          </a:xfrm>
          <a:prstGeom prst="triangle">
            <a:avLst/>
          </a:prstGeom>
          <a:noFill/>
          <a:ln w="76200">
            <a:solidFill>
              <a:srgbClr val="E51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Isosceles Triangle 19"/>
          <p:cNvSpPr/>
          <p:nvPr/>
        </p:nvSpPr>
        <p:spPr>
          <a:xfrm>
            <a:off x="412984" y="592585"/>
            <a:ext cx="2465609" cy="2125525"/>
          </a:xfrm>
          <a:prstGeom prst="triangle">
            <a:avLst/>
          </a:prstGeom>
          <a:noFill/>
          <a:ln w="76200">
            <a:solidFill>
              <a:srgbClr val="EAB4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Isosceles Triangle 20"/>
          <p:cNvSpPr/>
          <p:nvPr/>
        </p:nvSpPr>
        <p:spPr>
          <a:xfrm rot="2627929">
            <a:off x="6260185" y="490187"/>
            <a:ext cx="967521" cy="834070"/>
          </a:xfrm>
          <a:prstGeom prst="triangle">
            <a:avLst/>
          </a:prstGeom>
          <a:noFill/>
          <a:ln w="76200">
            <a:solidFill>
              <a:srgbClr val="80D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 name="Group 7"/>
          <p:cNvGrpSpPr/>
          <p:nvPr/>
        </p:nvGrpSpPr>
        <p:grpSpPr>
          <a:xfrm>
            <a:off x="0" y="4697760"/>
            <a:ext cx="12192000" cy="2160240"/>
            <a:chOff x="0" y="4697760"/>
            <a:chExt cx="12192000" cy="2160240"/>
          </a:xfrm>
        </p:grpSpPr>
        <p:sp>
          <p:nvSpPr>
            <p:cNvPr id="6" name="Rectangle 5"/>
            <p:cNvSpPr/>
            <p:nvPr/>
          </p:nvSpPr>
          <p:spPr>
            <a:xfrm>
              <a:off x="8776493" y="4697760"/>
              <a:ext cx="3415507" cy="216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0" y="4697760"/>
              <a:ext cx="3415507" cy="216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7754" y="4697760"/>
              <a:ext cx="8776493" cy="2160240"/>
            </a:xfrm>
            <a:prstGeom prst="rect">
              <a:avLst/>
            </a:prstGeom>
          </p:spPr>
        </p:pic>
      </p:grpSp>
      <p:sp>
        <p:nvSpPr>
          <p:cNvPr id="22" name="Oval 21"/>
          <p:cNvSpPr/>
          <p:nvPr/>
        </p:nvSpPr>
        <p:spPr>
          <a:xfrm>
            <a:off x="9264352" y="592585"/>
            <a:ext cx="1368152" cy="1368152"/>
          </a:xfrm>
          <a:prstGeom prst="ellipse">
            <a:avLst/>
          </a:prstGeom>
          <a:noFill/>
          <a:ln w="76200">
            <a:solidFill>
              <a:srgbClr val="EAB4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299983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smtClean="0">
                <a:solidFill>
                  <a:schemeClr val="bg1"/>
                </a:solidFill>
                <a:latin typeface="HelveticaNeueLT Std" panose="020B0604020202020204" pitchFamily="34" charset="0"/>
              </a:rPr>
              <a:t>Schedule</a:t>
            </a:r>
            <a:endParaRPr lang="en-CA" sz="4800" b="1" dirty="0">
              <a:solidFill>
                <a:schemeClr val="bg1"/>
              </a:solidFill>
              <a:latin typeface="HelveticaNeueLT Std" panose="020B0604020202020204" pitchFamily="34" charset="0"/>
            </a:endParaRPr>
          </a:p>
        </p:txBody>
      </p:sp>
      <p:sp>
        <p:nvSpPr>
          <p:cNvPr id="19" name="TextBox 18"/>
          <p:cNvSpPr txBox="1"/>
          <p:nvPr/>
        </p:nvSpPr>
        <p:spPr>
          <a:xfrm>
            <a:off x="695400" y="1844824"/>
            <a:ext cx="3312368" cy="523220"/>
          </a:xfrm>
          <a:prstGeom prst="rect">
            <a:avLst/>
          </a:prstGeom>
          <a:noFill/>
        </p:spPr>
        <p:txBody>
          <a:bodyPr wrap="square" rtlCol="0">
            <a:spAutoFit/>
          </a:bodyPr>
          <a:lstStyle/>
          <a:p>
            <a:r>
              <a:rPr lang="en-CA" sz="2800" dirty="0" smtClean="0">
                <a:latin typeface="HelveticaNeueLT Std" panose="020B0604020202020204" pitchFamily="34" charset="0"/>
              </a:rPr>
              <a:t>Friday, May 3</a:t>
            </a:r>
            <a:endParaRPr lang="en-CA" sz="2800" dirty="0">
              <a:latin typeface="HelveticaNeueLT Std" panose="020B0604020202020204" pitchFamily="34" charset="0"/>
            </a:endParaRPr>
          </a:p>
        </p:txBody>
      </p:sp>
      <p:sp>
        <p:nvSpPr>
          <p:cNvPr id="20" name="TextBox 19"/>
          <p:cNvSpPr txBox="1"/>
          <p:nvPr/>
        </p:nvSpPr>
        <p:spPr>
          <a:xfrm>
            <a:off x="6528048" y="1844824"/>
            <a:ext cx="3312368" cy="523220"/>
          </a:xfrm>
          <a:prstGeom prst="rect">
            <a:avLst/>
          </a:prstGeom>
          <a:noFill/>
        </p:spPr>
        <p:txBody>
          <a:bodyPr wrap="square" rtlCol="0">
            <a:spAutoFit/>
          </a:bodyPr>
          <a:lstStyle/>
          <a:p>
            <a:r>
              <a:rPr lang="en-CA" sz="2800" dirty="0" smtClean="0">
                <a:latin typeface="HelveticaNeueLT Std" panose="020B0604020202020204" pitchFamily="34" charset="0"/>
              </a:rPr>
              <a:t>Saturday, May 4</a:t>
            </a:r>
            <a:endParaRPr lang="en-CA" sz="2800" dirty="0">
              <a:latin typeface="HelveticaNeueLT Std"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820187278"/>
              </p:ext>
            </p:extLst>
          </p:nvPr>
        </p:nvGraphicFramePr>
        <p:xfrm>
          <a:off x="758632" y="2565240"/>
          <a:ext cx="4905320" cy="3024000"/>
        </p:xfrm>
        <a:graphic>
          <a:graphicData uri="http://schemas.openxmlformats.org/drawingml/2006/table">
            <a:tbl>
              <a:tblPr firstRow="1" bandRow="1">
                <a:tableStyleId>{F5AB1C69-6EDB-4FF4-983F-18BD219EF322}</a:tableStyleId>
              </a:tblPr>
              <a:tblGrid>
                <a:gridCol w="1520944">
                  <a:extLst>
                    <a:ext uri="{9D8B030D-6E8A-4147-A177-3AD203B41FA5}">
                      <a16:colId xmlns:a16="http://schemas.microsoft.com/office/drawing/2014/main" val="3210211453"/>
                    </a:ext>
                  </a:extLst>
                </a:gridCol>
                <a:gridCol w="3384376">
                  <a:extLst>
                    <a:ext uri="{9D8B030D-6E8A-4147-A177-3AD203B41FA5}">
                      <a16:colId xmlns:a16="http://schemas.microsoft.com/office/drawing/2014/main" val="2226411896"/>
                    </a:ext>
                  </a:extLst>
                </a:gridCol>
              </a:tblGrid>
              <a:tr h="432000">
                <a:tc>
                  <a:txBody>
                    <a:bodyPr/>
                    <a:lstStyle/>
                    <a:p>
                      <a:r>
                        <a:rPr lang="en-CA" dirty="0" smtClean="0">
                          <a:latin typeface="HelveticaNeueLT Std" panose="020B0604020202020204" pitchFamily="34" charset="0"/>
                        </a:rPr>
                        <a:t>Time</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Event</a:t>
                      </a:r>
                      <a:endParaRPr lang="en-CA" dirty="0">
                        <a:latin typeface="HelveticaNeueLT Std" panose="020B0604020202020204" pitchFamily="34" charset="0"/>
                      </a:endParaRPr>
                    </a:p>
                  </a:txBody>
                  <a:tcPr/>
                </a:tc>
                <a:extLst>
                  <a:ext uri="{0D108BD9-81ED-4DB2-BD59-A6C34878D82A}">
                    <a16:rowId xmlns:a16="http://schemas.microsoft.com/office/drawing/2014/main" val="2631041645"/>
                  </a:ext>
                </a:extLst>
              </a:tr>
              <a:tr h="432000">
                <a:tc>
                  <a:txBody>
                    <a:bodyPr/>
                    <a:lstStyle/>
                    <a:p>
                      <a:r>
                        <a:rPr lang="en-CA" dirty="0" smtClean="0">
                          <a:latin typeface="HelveticaNeueLT Std" panose="020B0604020202020204" pitchFamily="34" charset="0"/>
                        </a:rPr>
                        <a:t>6:00PM</a:t>
                      </a:r>
                      <a:endParaRPr lang="en-CA" baseline="0" dirty="0" smtClean="0">
                        <a:latin typeface="HelveticaNeueLT Std" panose="020B0604020202020204" pitchFamily="34" charset="0"/>
                      </a:endParaRPr>
                    </a:p>
                  </a:txBody>
                  <a:tcPr/>
                </a:tc>
                <a:tc>
                  <a:txBody>
                    <a:bodyPr/>
                    <a:lstStyle/>
                    <a:p>
                      <a:r>
                        <a:rPr lang="en-CA" dirty="0" smtClean="0">
                          <a:latin typeface="HelveticaNeueLT Std" panose="020B0604020202020204" pitchFamily="34" charset="0"/>
                        </a:rPr>
                        <a:t>Registration</a:t>
                      </a:r>
                      <a:endParaRPr lang="en-CA" dirty="0">
                        <a:latin typeface="HelveticaNeueLT Std" panose="020B0604020202020204" pitchFamily="34" charset="0"/>
                      </a:endParaRPr>
                    </a:p>
                  </a:txBody>
                  <a:tcPr/>
                </a:tc>
                <a:extLst>
                  <a:ext uri="{0D108BD9-81ED-4DB2-BD59-A6C34878D82A}">
                    <a16:rowId xmlns:a16="http://schemas.microsoft.com/office/drawing/2014/main" val="3727871934"/>
                  </a:ext>
                </a:extLst>
              </a:tr>
              <a:tr h="432000">
                <a:tc>
                  <a:txBody>
                    <a:bodyPr/>
                    <a:lstStyle/>
                    <a:p>
                      <a:r>
                        <a:rPr lang="en-CA" dirty="0" smtClean="0">
                          <a:latin typeface="HelveticaNeueLT Std" panose="020B0604020202020204" pitchFamily="34" charset="0"/>
                        </a:rPr>
                        <a:t>6:15PM</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Hackathon</a:t>
                      </a:r>
                      <a:r>
                        <a:rPr lang="en-CA" baseline="0" dirty="0" smtClean="0">
                          <a:latin typeface="HelveticaNeueLT Std" panose="020B0604020202020204" pitchFamily="34" charset="0"/>
                        </a:rPr>
                        <a:t> Kickoff</a:t>
                      </a:r>
                      <a:endParaRPr lang="en-CA" dirty="0">
                        <a:latin typeface="HelveticaNeueLT Std" panose="020B0604020202020204" pitchFamily="34" charset="0"/>
                      </a:endParaRPr>
                    </a:p>
                  </a:txBody>
                  <a:tcPr/>
                </a:tc>
                <a:extLst>
                  <a:ext uri="{0D108BD9-81ED-4DB2-BD59-A6C34878D82A}">
                    <a16:rowId xmlns:a16="http://schemas.microsoft.com/office/drawing/2014/main" val="984159732"/>
                  </a:ext>
                </a:extLst>
              </a:tr>
              <a:tr h="432000">
                <a:tc>
                  <a:txBody>
                    <a:bodyPr/>
                    <a:lstStyle/>
                    <a:p>
                      <a:r>
                        <a:rPr lang="en-CA" dirty="0" smtClean="0">
                          <a:latin typeface="HelveticaNeueLT Std" panose="020B0604020202020204" pitchFamily="34" charset="0"/>
                        </a:rPr>
                        <a:t>6:30PM</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Team</a:t>
                      </a:r>
                      <a:r>
                        <a:rPr lang="en-CA" baseline="0" dirty="0" smtClean="0">
                          <a:latin typeface="HelveticaNeueLT Std" panose="020B0604020202020204" pitchFamily="34" charset="0"/>
                        </a:rPr>
                        <a:t> Formation</a:t>
                      </a:r>
                      <a:endParaRPr lang="en-CA" dirty="0">
                        <a:latin typeface="HelveticaNeueLT Std" panose="020B0604020202020204" pitchFamily="34" charset="0"/>
                      </a:endParaRPr>
                    </a:p>
                  </a:txBody>
                  <a:tcPr/>
                </a:tc>
                <a:extLst>
                  <a:ext uri="{0D108BD9-81ED-4DB2-BD59-A6C34878D82A}">
                    <a16:rowId xmlns:a16="http://schemas.microsoft.com/office/drawing/2014/main" val="930087609"/>
                  </a:ext>
                </a:extLst>
              </a:tr>
              <a:tr h="432000">
                <a:tc>
                  <a:txBody>
                    <a:bodyPr/>
                    <a:lstStyle/>
                    <a:p>
                      <a:r>
                        <a:rPr lang="en-CA" dirty="0" smtClean="0">
                          <a:latin typeface="HelveticaNeueLT Std" panose="020B0604020202020204" pitchFamily="34" charset="0"/>
                        </a:rPr>
                        <a:t>7:00PM</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Intro to Git</a:t>
                      </a:r>
                      <a:r>
                        <a:rPr lang="en-CA" baseline="0" dirty="0" smtClean="0">
                          <a:latin typeface="HelveticaNeueLT Std" panose="020B0604020202020204" pitchFamily="34" charset="0"/>
                        </a:rPr>
                        <a:t> Icebreaker</a:t>
                      </a:r>
                      <a:endParaRPr lang="en-CA" dirty="0">
                        <a:latin typeface="HelveticaNeueLT Std" panose="020B0604020202020204" pitchFamily="34" charset="0"/>
                      </a:endParaRPr>
                    </a:p>
                  </a:txBody>
                  <a:tcPr/>
                </a:tc>
                <a:extLst>
                  <a:ext uri="{0D108BD9-81ED-4DB2-BD59-A6C34878D82A}">
                    <a16:rowId xmlns:a16="http://schemas.microsoft.com/office/drawing/2014/main" val="1897925019"/>
                  </a:ext>
                </a:extLst>
              </a:tr>
              <a:tr h="432000">
                <a:tc>
                  <a:txBody>
                    <a:bodyPr/>
                    <a:lstStyle/>
                    <a:p>
                      <a:r>
                        <a:rPr lang="en-CA" dirty="0" smtClean="0">
                          <a:latin typeface="HelveticaNeueLT Std" panose="020B0604020202020204" pitchFamily="34" charset="0"/>
                        </a:rPr>
                        <a:t>7:30PM</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Hacking Begins/Pizza Party</a:t>
                      </a:r>
                      <a:endParaRPr lang="en-CA" dirty="0">
                        <a:latin typeface="HelveticaNeueLT Std" panose="020B0604020202020204" pitchFamily="34" charset="0"/>
                      </a:endParaRPr>
                    </a:p>
                  </a:txBody>
                  <a:tcPr/>
                </a:tc>
                <a:extLst>
                  <a:ext uri="{0D108BD9-81ED-4DB2-BD59-A6C34878D82A}">
                    <a16:rowId xmlns:a16="http://schemas.microsoft.com/office/drawing/2014/main" val="3883687417"/>
                  </a:ext>
                </a:extLst>
              </a:tr>
              <a:tr h="432000">
                <a:tc>
                  <a:txBody>
                    <a:bodyPr/>
                    <a:lstStyle/>
                    <a:p>
                      <a:r>
                        <a:rPr lang="en-CA" dirty="0" smtClean="0">
                          <a:latin typeface="HelveticaNeueLT Std" panose="020B0604020202020204" pitchFamily="34" charset="0"/>
                        </a:rPr>
                        <a:t>12:00AM</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Midnight</a:t>
                      </a:r>
                      <a:r>
                        <a:rPr lang="en-CA" baseline="0" dirty="0" smtClean="0">
                          <a:latin typeface="HelveticaNeueLT Std" panose="020B0604020202020204" pitchFamily="34" charset="0"/>
                        </a:rPr>
                        <a:t> Snacks</a:t>
                      </a:r>
                      <a:endParaRPr lang="en-CA" dirty="0">
                        <a:latin typeface="HelveticaNeueLT Std" panose="020B0604020202020204" pitchFamily="34" charset="0"/>
                      </a:endParaRPr>
                    </a:p>
                  </a:txBody>
                  <a:tcPr/>
                </a:tc>
                <a:extLst>
                  <a:ext uri="{0D108BD9-81ED-4DB2-BD59-A6C34878D82A}">
                    <a16:rowId xmlns:a16="http://schemas.microsoft.com/office/drawing/2014/main" val="3068663995"/>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705854132"/>
              </p:ext>
            </p:extLst>
          </p:nvPr>
        </p:nvGraphicFramePr>
        <p:xfrm>
          <a:off x="6591280" y="2565240"/>
          <a:ext cx="4905320" cy="3024000"/>
        </p:xfrm>
        <a:graphic>
          <a:graphicData uri="http://schemas.openxmlformats.org/drawingml/2006/table">
            <a:tbl>
              <a:tblPr firstRow="1" bandRow="1">
                <a:tableStyleId>{F5AB1C69-6EDB-4FF4-983F-18BD219EF322}</a:tableStyleId>
              </a:tblPr>
              <a:tblGrid>
                <a:gridCol w="1520944">
                  <a:extLst>
                    <a:ext uri="{9D8B030D-6E8A-4147-A177-3AD203B41FA5}">
                      <a16:colId xmlns:a16="http://schemas.microsoft.com/office/drawing/2014/main" val="3210211453"/>
                    </a:ext>
                  </a:extLst>
                </a:gridCol>
                <a:gridCol w="3384376">
                  <a:extLst>
                    <a:ext uri="{9D8B030D-6E8A-4147-A177-3AD203B41FA5}">
                      <a16:colId xmlns:a16="http://schemas.microsoft.com/office/drawing/2014/main" val="2226411896"/>
                    </a:ext>
                  </a:extLst>
                </a:gridCol>
              </a:tblGrid>
              <a:tr h="432000">
                <a:tc>
                  <a:txBody>
                    <a:bodyPr/>
                    <a:lstStyle/>
                    <a:p>
                      <a:r>
                        <a:rPr lang="en-CA" dirty="0" smtClean="0">
                          <a:latin typeface="HelveticaNeueLT Std" panose="020B0604020202020204" pitchFamily="34" charset="0"/>
                        </a:rPr>
                        <a:t>Time</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Event</a:t>
                      </a:r>
                      <a:endParaRPr lang="en-CA" dirty="0">
                        <a:latin typeface="HelveticaNeueLT Std" panose="020B0604020202020204" pitchFamily="34" charset="0"/>
                      </a:endParaRPr>
                    </a:p>
                  </a:txBody>
                  <a:tcPr/>
                </a:tc>
                <a:extLst>
                  <a:ext uri="{0D108BD9-81ED-4DB2-BD59-A6C34878D82A}">
                    <a16:rowId xmlns:a16="http://schemas.microsoft.com/office/drawing/2014/main" val="2631041645"/>
                  </a:ext>
                </a:extLst>
              </a:tr>
              <a:tr h="432000">
                <a:tc>
                  <a:txBody>
                    <a:bodyPr/>
                    <a:lstStyle/>
                    <a:p>
                      <a:r>
                        <a:rPr lang="en-CA" dirty="0" smtClean="0">
                          <a:latin typeface="HelveticaNeueLT Std" panose="020B0604020202020204" pitchFamily="34" charset="0"/>
                        </a:rPr>
                        <a:t>9:00AM</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Breakfast</a:t>
                      </a:r>
                      <a:endParaRPr lang="en-CA" dirty="0">
                        <a:latin typeface="HelveticaNeueLT Std" panose="020B0604020202020204" pitchFamily="34" charset="0"/>
                      </a:endParaRPr>
                    </a:p>
                  </a:txBody>
                  <a:tcPr/>
                </a:tc>
                <a:extLst>
                  <a:ext uri="{0D108BD9-81ED-4DB2-BD59-A6C34878D82A}">
                    <a16:rowId xmlns:a16="http://schemas.microsoft.com/office/drawing/2014/main" val="3727871934"/>
                  </a:ext>
                </a:extLst>
              </a:tr>
              <a:tr h="432000">
                <a:tc>
                  <a:txBody>
                    <a:bodyPr/>
                    <a:lstStyle/>
                    <a:p>
                      <a:r>
                        <a:rPr lang="en-CA" dirty="0" smtClean="0">
                          <a:latin typeface="HelveticaNeueLT Std" panose="020B0604020202020204" pitchFamily="34" charset="0"/>
                        </a:rPr>
                        <a:t>11:00AM</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Machine</a:t>
                      </a:r>
                      <a:r>
                        <a:rPr lang="en-CA" baseline="0" dirty="0" smtClean="0">
                          <a:latin typeface="HelveticaNeueLT Std" panose="020B0604020202020204" pitchFamily="34" charset="0"/>
                        </a:rPr>
                        <a:t> Learning Workshop</a:t>
                      </a:r>
                      <a:endParaRPr lang="en-CA" dirty="0">
                        <a:latin typeface="HelveticaNeueLT Std" panose="020B0604020202020204" pitchFamily="34" charset="0"/>
                      </a:endParaRPr>
                    </a:p>
                  </a:txBody>
                  <a:tcPr/>
                </a:tc>
                <a:extLst>
                  <a:ext uri="{0D108BD9-81ED-4DB2-BD59-A6C34878D82A}">
                    <a16:rowId xmlns:a16="http://schemas.microsoft.com/office/drawing/2014/main" val="984159732"/>
                  </a:ext>
                </a:extLst>
              </a:tr>
              <a:tr h="432000">
                <a:tc>
                  <a:txBody>
                    <a:bodyPr/>
                    <a:lstStyle/>
                    <a:p>
                      <a:r>
                        <a:rPr lang="en-CA" dirty="0" smtClean="0">
                          <a:latin typeface="HelveticaNeueLT Std" panose="020B0604020202020204" pitchFamily="34" charset="0"/>
                        </a:rPr>
                        <a:t>12:00PM</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Lunch</a:t>
                      </a:r>
                      <a:endParaRPr lang="en-CA" dirty="0">
                        <a:latin typeface="HelveticaNeueLT Std" panose="020B0604020202020204" pitchFamily="34" charset="0"/>
                      </a:endParaRPr>
                    </a:p>
                  </a:txBody>
                  <a:tcPr/>
                </a:tc>
                <a:extLst>
                  <a:ext uri="{0D108BD9-81ED-4DB2-BD59-A6C34878D82A}">
                    <a16:rowId xmlns:a16="http://schemas.microsoft.com/office/drawing/2014/main" val="930087609"/>
                  </a:ext>
                </a:extLst>
              </a:tr>
              <a:tr h="432000">
                <a:tc>
                  <a:txBody>
                    <a:bodyPr/>
                    <a:lstStyle/>
                    <a:p>
                      <a:r>
                        <a:rPr lang="en-CA" dirty="0" smtClean="0">
                          <a:latin typeface="HelveticaNeueLT Std" panose="020B0604020202020204" pitchFamily="34" charset="0"/>
                        </a:rPr>
                        <a:t>1:00PM</a:t>
                      </a:r>
                      <a:endParaRPr lang="en-CA" dirty="0">
                        <a:latin typeface="HelveticaNeueLT Std" panose="020B0604020202020204" pitchFamily="34" charset="0"/>
                      </a:endParaRPr>
                    </a:p>
                  </a:txBody>
                  <a:tcPr/>
                </a:tc>
                <a:tc>
                  <a:txBody>
                    <a:bodyPr/>
                    <a:lstStyle/>
                    <a:p>
                      <a:r>
                        <a:rPr lang="en-CA" baseline="0" dirty="0" smtClean="0">
                          <a:latin typeface="HelveticaNeueLT Std" panose="020B0604020202020204" pitchFamily="34" charset="0"/>
                        </a:rPr>
                        <a:t>R Markdown Website</a:t>
                      </a:r>
                      <a:endParaRPr lang="en-CA" dirty="0">
                        <a:latin typeface="HelveticaNeueLT Std" panose="020B0604020202020204" pitchFamily="34" charset="0"/>
                      </a:endParaRPr>
                    </a:p>
                  </a:txBody>
                  <a:tcPr/>
                </a:tc>
                <a:extLst>
                  <a:ext uri="{0D108BD9-81ED-4DB2-BD59-A6C34878D82A}">
                    <a16:rowId xmlns:a16="http://schemas.microsoft.com/office/drawing/2014/main" val="3883687417"/>
                  </a:ext>
                </a:extLst>
              </a:tr>
              <a:tr h="432000">
                <a:tc>
                  <a:txBody>
                    <a:bodyPr/>
                    <a:lstStyle/>
                    <a:p>
                      <a:r>
                        <a:rPr lang="en-CA" dirty="0" smtClean="0">
                          <a:latin typeface="HelveticaNeueLT Std" panose="020B0604020202020204" pitchFamily="34" charset="0"/>
                        </a:rPr>
                        <a:t>4:00PM</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Submissions Due</a:t>
                      </a:r>
                      <a:endParaRPr lang="en-CA" dirty="0">
                        <a:latin typeface="HelveticaNeueLT Std" panose="020B0604020202020204" pitchFamily="34" charset="0"/>
                      </a:endParaRPr>
                    </a:p>
                  </a:txBody>
                  <a:tcPr/>
                </a:tc>
                <a:extLst>
                  <a:ext uri="{0D108BD9-81ED-4DB2-BD59-A6C34878D82A}">
                    <a16:rowId xmlns:a16="http://schemas.microsoft.com/office/drawing/2014/main" val="3068663995"/>
                  </a:ext>
                </a:extLst>
              </a:tr>
              <a:tr h="432000">
                <a:tc>
                  <a:txBody>
                    <a:bodyPr/>
                    <a:lstStyle/>
                    <a:p>
                      <a:r>
                        <a:rPr lang="en-CA" dirty="0" smtClean="0">
                          <a:latin typeface="HelveticaNeueLT Std" panose="020B0604020202020204" pitchFamily="34" charset="0"/>
                        </a:rPr>
                        <a:t>4:30PM</a:t>
                      </a:r>
                      <a:endParaRPr lang="en-CA" dirty="0">
                        <a:latin typeface="HelveticaNeueLT Std" panose="020B0604020202020204" pitchFamily="34" charset="0"/>
                      </a:endParaRPr>
                    </a:p>
                  </a:txBody>
                  <a:tcPr/>
                </a:tc>
                <a:tc>
                  <a:txBody>
                    <a:bodyPr/>
                    <a:lstStyle/>
                    <a:p>
                      <a:r>
                        <a:rPr lang="en-CA" dirty="0" smtClean="0">
                          <a:latin typeface="HelveticaNeueLT Std" panose="020B0604020202020204" pitchFamily="34" charset="0"/>
                        </a:rPr>
                        <a:t>Project</a:t>
                      </a:r>
                      <a:r>
                        <a:rPr lang="en-CA" baseline="0" dirty="0" smtClean="0">
                          <a:latin typeface="HelveticaNeueLT Std" panose="020B0604020202020204" pitchFamily="34" charset="0"/>
                        </a:rPr>
                        <a:t> Presentations + Awards</a:t>
                      </a:r>
                      <a:endParaRPr lang="en-CA" dirty="0">
                        <a:latin typeface="HelveticaNeueLT Std" panose="020B0604020202020204" pitchFamily="34" charset="0"/>
                      </a:endParaRPr>
                    </a:p>
                  </a:txBody>
                  <a:tcPr/>
                </a:tc>
                <a:extLst>
                  <a:ext uri="{0D108BD9-81ED-4DB2-BD59-A6C34878D82A}">
                    <a16:rowId xmlns:a16="http://schemas.microsoft.com/office/drawing/2014/main" val="1590498685"/>
                  </a:ext>
                </a:extLst>
              </a:tr>
            </a:tbl>
          </a:graphicData>
        </a:graphic>
      </p:graphicFrame>
    </p:spTree>
    <p:extLst>
      <p:ext uri="{BB962C8B-B14F-4D97-AF65-F5344CB8AC3E}">
        <p14:creationId xmlns:p14="http://schemas.microsoft.com/office/powerpoint/2010/main" val="40148367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5805264"/>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4437112"/>
            <a:ext cx="11017224" cy="830997"/>
          </a:xfrm>
          <a:prstGeom prst="rect">
            <a:avLst/>
          </a:prstGeom>
          <a:noFill/>
        </p:spPr>
        <p:txBody>
          <a:bodyPr wrap="square" rtlCol="0">
            <a:spAutoFit/>
          </a:bodyPr>
          <a:lstStyle/>
          <a:p>
            <a:r>
              <a:rPr lang="en-CA" sz="4800" b="1" dirty="0" smtClean="0">
                <a:solidFill>
                  <a:schemeClr val="bg1"/>
                </a:solidFill>
                <a:latin typeface="HelveticaNeueLT Std" panose="020B0604020202020204" pitchFamily="34" charset="0"/>
              </a:rPr>
              <a:t>Make your teams!</a:t>
            </a:r>
            <a:endParaRPr lang="en-CA" sz="4800" b="1" dirty="0">
              <a:solidFill>
                <a:schemeClr val="bg1"/>
              </a:solidFill>
              <a:latin typeface="HelveticaNeueLT Std" panose="020B0604020202020204" pitchFamily="34" charset="0"/>
            </a:endParaRPr>
          </a:p>
        </p:txBody>
      </p:sp>
    </p:spTree>
    <p:extLst>
      <p:ext uri="{BB962C8B-B14F-4D97-AF65-F5344CB8AC3E}">
        <p14:creationId xmlns:p14="http://schemas.microsoft.com/office/powerpoint/2010/main" val="41055435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797467" y="2366963"/>
            <a:ext cx="10962800" cy="1118400"/>
          </a:xfrm>
          <a:prstGeom prst="rect">
            <a:avLst/>
          </a:prstGeom>
        </p:spPr>
        <p:txBody>
          <a:bodyPr spcFirstLastPara="1" vert="horz" wrap="square" lIns="121900" tIns="121900" rIns="121900" bIns="121900" rtlCol="0" anchor="b" anchorCtr="0">
            <a:noAutofit/>
          </a:bodyPr>
          <a:lstStyle/>
          <a:p>
            <a:pPr algn="l">
              <a:spcBef>
                <a:spcPts val="0"/>
              </a:spcBef>
            </a:pPr>
            <a:r>
              <a:rPr lang="en">
                <a:solidFill>
                  <a:srgbClr val="000000"/>
                </a:solidFill>
              </a:rPr>
              <a:t>Introduction to </a:t>
            </a:r>
            <a:r>
              <a:rPr lang="en" b="1">
                <a:solidFill>
                  <a:srgbClr val="000000"/>
                </a:solidFill>
              </a:rPr>
              <a:t>GitHub</a:t>
            </a:r>
            <a:endParaRPr b="1">
              <a:solidFill>
                <a:srgbClr val="000000"/>
              </a:solidFill>
            </a:endParaRPr>
          </a:p>
        </p:txBody>
      </p:sp>
      <p:pic>
        <p:nvPicPr>
          <p:cNvPr id="86" name="Google Shape;86;p13"/>
          <p:cNvPicPr preferRelativeResize="0"/>
          <p:nvPr/>
        </p:nvPicPr>
        <p:blipFill rotWithShape="1">
          <a:blip r:embed="rId3">
            <a:alphaModFix/>
          </a:blip>
          <a:srcRect l="18156" r="16697"/>
          <a:stretch/>
        </p:blipFill>
        <p:spPr>
          <a:xfrm>
            <a:off x="7757533" y="3285834"/>
            <a:ext cx="4238032" cy="3415367"/>
          </a:xfrm>
          <a:prstGeom prst="rect">
            <a:avLst/>
          </a:prstGeom>
          <a:noFill/>
          <a:ln>
            <a:noFill/>
          </a:ln>
        </p:spPr>
      </p:pic>
    </p:spTree>
    <p:extLst>
      <p:ext uri="{BB962C8B-B14F-4D97-AF65-F5344CB8AC3E}">
        <p14:creationId xmlns:p14="http://schemas.microsoft.com/office/powerpoint/2010/main" val="2101333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Getting started</a:t>
            </a:r>
            <a:endParaRPr/>
          </a:p>
        </p:txBody>
      </p:sp>
      <p:sp>
        <p:nvSpPr>
          <p:cNvPr id="92" name="Google Shape;92;p14"/>
          <p:cNvSpPr txBox="1">
            <a:spLocks noGrp="1"/>
          </p:cNvSpPr>
          <p:nvPr>
            <p:ph type="body" idx="1"/>
          </p:nvPr>
        </p:nvSpPr>
        <p:spPr>
          <a:xfrm>
            <a:off x="415600" y="1639833"/>
            <a:ext cx="11360800" cy="4452000"/>
          </a:xfrm>
          <a:prstGeom prst="rect">
            <a:avLst/>
          </a:prstGeom>
        </p:spPr>
        <p:txBody>
          <a:bodyPr spcFirstLastPara="1" vert="horz" wrap="square" lIns="121900" tIns="121900" rIns="121900" bIns="121900" rtlCol="0" anchor="t" anchorCtr="0">
            <a:noAutofit/>
          </a:bodyPr>
          <a:lstStyle/>
          <a:p>
            <a:pPr>
              <a:buAutoNum type="arabicPeriod"/>
            </a:pPr>
            <a:r>
              <a:rPr lang="en"/>
              <a:t>Make a GitHub account 	</a:t>
            </a:r>
            <a:r>
              <a:rPr lang="en" u="sng">
                <a:solidFill>
                  <a:schemeClr val="hlink"/>
                </a:solidFill>
                <a:hlinkClick r:id="rId3"/>
              </a:rPr>
              <a:t>https://github.com/</a:t>
            </a:r>
            <a:endParaRPr/>
          </a:p>
          <a:p>
            <a:pPr>
              <a:buAutoNum type="arabicPeriod"/>
            </a:pPr>
            <a:r>
              <a:rPr lang="en"/>
              <a:t>Join psychhack2019 organization</a:t>
            </a:r>
            <a:endParaRPr/>
          </a:p>
          <a:p>
            <a:pPr>
              <a:buAutoNum type="arabicPeriod"/>
            </a:pPr>
            <a:r>
              <a:rPr lang="en"/>
              <a:t>Make a new team</a:t>
            </a:r>
            <a:endParaRPr/>
          </a:p>
        </p:txBody>
      </p:sp>
      <p:pic>
        <p:nvPicPr>
          <p:cNvPr id="93" name="Google Shape;93;p14"/>
          <p:cNvPicPr preferRelativeResize="0"/>
          <p:nvPr/>
        </p:nvPicPr>
        <p:blipFill>
          <a:blip r:embed="rId4">
            <a:alphaModFix/>
          </a:blip>
          <a:stretch>
            <a:fillRect/>
          </a:stretch>
        </p:blipFill>
        <p:spPr>
          <a:xfrm>
            <a:off x="602434" y="3250334"/>
            <a:ext cx="7138599" cy="2741033"/>
          </a:xfrm>
          <a:prstGeom prst="rect">
            <a:avLst/>
          </a:prstGeom>
          <a:noFill/>
          <a:ln>
            <a:noFill/>
          </a:ln>
        </p:spPr>
      </p:pic>
    </p:spTree>
    <p:extLst>
      <p:ext uri="{BB962C8B-B14F-4D97-AF65-F5344CB8AC3E}">
        <p14:creationId xmlns:p14="http://schemas.microsoft.com/office/powerpoint/2010/main" val="783296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What is Git(Hub)?</a:t>
            </a:r>
            <a:endParaRPr/>
          </a:p>
        </p:txBody>
      </p:sp>
      <p:sp>
        <p:nvSpPr>
          <p:cNvPr id="99" name="Google Shape;99;p15"/>
          <p:cNvSpPr txBox="1">
            <a:spLocks noGrp="1"/>
          </p:cNvSpPr>
          <p:nvPr>
            <p:ph type="body" idx="1"/>
          </p:nvPr>
        </p:nvSpPr>
        <p:spPr>
          <a:xfrm>
            <a:off x="415600" y="1639833"/>
            <a:ext cx="11360800" cy="4452000"/>
          </a:xfrm>
          <a:prstGeom prst="rect">
            <a:avLst/>
          </a:prstGeom>
        </p:spPr>
        <p:txBody>
          <a:bodyPr spcFirstLastPara="1" vert="horz" wrap="square" lIns="121900" tIns="121900" rIns="121900" bIns="121900" rtlCol="0" anchor="t" anchorCtr="0">
            <a:noAutofit/>
          </a:bodyPr>
          <a:lstStyle/>
          <a:p>
            <a:pPr marL="0" indent="0">
              <a:buNone/>
            </a:pPr>
            <a:r>
              <a:rPr lang="en"/>
              <a:t>Distributed version control system - Git</a:t>
            </a:r>
            <a:endParaRPr/>
          </a:p>
          <a:p>
            <a:pPr marL="0" indent="0">
              <a:spcBef>
                <a:spcPts val="2133"/>
              </a:spcBef>
              <a:buNone/>
            </a:pPr>
            <a:r>
              <a:rPr lang="en"/>
              <a:t>Files are stored in a central location (GitHub)</a:t>
            </a:r>
            <a:endParaRPr/>
          </a:p>
          <a:p>
            <a:pPr marL="0" indent="0">
              <a:spcBef>
                <a:spcPts val="2133"/>
              </a:spcBef>
              <a:buNone/>
            </a:pPr>
            <a:r>
              <a:rPr lang="en"/>
              <a:t>Allows teams to collaborate on files</a:t>
            </a:r>
            <a:endParaRPr/>
          </a:p>
          <a:p>
            <a:pPr marL="0" indent="0">
              <a:spcBef>
                <a:spcPts val="2133"/>
              </a:spcBef>
              <a:buNone/>
            </a:pPr>
            <a:r>
              <a:rPr lang="en"/>
              <a:t>Branching from the master branch allows for testing of code before changes are merged back to the master</a:t>
            </a:r>
            <a:endParaRPr/>
          </a:p>
          <a:p>
            <a:pPr marL="0" indent="0">
              <a:spcBef>
                <a:spcPts val="2133"/>
              </a:spcBef>
              <a:buNone/>
            </a:pPr>
            <a:r>
              <a:rPr lang="en"/>
              <a:t>GitHub keeps a record of individual contributions and changes</a:t>
            </a:r>
            <a:endParaRPr/>
          </a:p>
          <a:p>
            <a:pPr indent="0">
              <a:spcBef>
                <a:spcPts val="2133"/>
              </a:spcBef>
              <a:spcAft>
                <a:spcPts val="2133"/>
              </a:spcAft>
              <a:buNone/>
            </a:pPr>
            <a:endParaRPr/>
          </a:p>
        </p:txBody>
      </p:sp>
    </p:spTree>
    <p:extLst>
      <p:ext uri="{BB962C8B-B14F-4D97-AF65-F5344CB8AC3E}">
        <p14:creationId xmlns:p14="http://schemas.microsoft.com/office/powerpoint/2010/main" val="2807545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Using Git</a:t>
            </a:r>
            <a:endParaRPr/>
          </a:p>
        </p:txBody>
      </p:sp>
      <p:sp>
        <p:nvSpPr>
          <p:cNvPr id="105" name="Google Shape;105;p16"/>
          <p:cNvSpPr txBox="1">
            <a:spLocks noGrp="1"/>
          </p:cNvSpPr>
          <p:nvPr>
            <p:ph type="body" idx="1"/>
          </p:nvPr>
        </p:nvSpPr>
        <p:spPr>
          <a:xfrm>
            <a:off x="415600" y="1639833"/>
            <a:ext cx="11360800" cy="4452000"/>
          </a:xfrm>
          <a:prstGeom prst="rect">
            <a:avLst/>
          </a:prstGeom>
        </p:spPr>
        <p:txBody>
          <a:bodyPr spcFirstLastPara="1" vert="horz" wrap="square" lIns="121900" tIns="121900" rIns="121900" bIns="121900" rtlCol="0" anchor="t" anchorCtr="0">
            <a:noAutofit/>
          </a:bodyPr>
          <a:lstStyle/>
          <a:p>
            <a:pPr>
              <a:buAutoNum type="arabicPeriod"/>
            </a:pPr>
            <a:r>
              <a:rPr lang="en"/>
              <a:t>Download Git     </a:t>
            </a:r>
            <a:r>
              <a:rPr lang="en" sz="1867" u="sng">
                <a:solidFill>
                  <a:schemeClr val="accent5"/>
                </a:solidFill>
                <a:hlinkClick r:id="rId3"/>
              </a:rPr>
              <a:t>https://git-scm.com/</a:t>
            </a:r>
            <a:endParaRPr sz="1867"/>
          </a:p>
          <a:p>
            <a:pPr indent="0">
              <a:spcBef>
                <a:spcPts val="2133"/>
              </a:spcBef>
              <a:buNone/>
            </a:pPr>
            <a:r>
              <a:rPr lang="en"/>
              <a:t>GitDesktop 	</a:t>
            </a:r>
            <a:r>
              <a:rPr lang="en" sz="1867" u="sng">
                <a:solidFill>
                  <a:schemeClr val="hlink"/>
                </a:solidFill>
                <a:hlinkClick r:id="rId4"/>
              </a:rPr>
              <a:t>https://help.github.com/en/desktop/getting-started-with-github-desktop</a:t>
            </a:r>
            <a:endParaRPr sz="1867"/>
          </a:p>
          <a:p>
            <a:pPr marL="0" indent="0">
              <a:spcBef>
                <a:spcPts val="2133"/>
              </a:spcBef>
              <a:buNone/>
            </a:pPr>
            <a:endParaRPr/>
          </a:p>
          <a:p>
            <a:pPr>
              <a:spcBef>
                <a:spcPts val="2133"/>
              </a:spcBef>
              <a:buAutoNum type="arabicPeriod"/>
            </a:pPr>
            <a:r>
              <a:rPr lang="en"/>
              <a:t>Go to this GitHub Classroom link    </a:t>
            </a:r>
            <a:r>
              <a:rPr lang="en" sz="1867" i="1" u="sng">
                <a:solidFill>
                  <a:schemeClr val="hlink"/>
                </a:solidFill>
                <a:hlinkClick r:id="rId5"/>
              </a:rPr>
              <a:t>https://classroom.github.com/g/E7qOcD8z</a:t>
            </a:r>
            <a:endParaRPr sz="1867" i="1">
              <a:solidFill>
                <a:srgbClr val="000000"/>
              </a:solidFill>
            </a:endParaRPr>
          </a:p>
          <a:p>
            <a:pPr marL="0" indent="0">
              <a:spcBef>
                <a:spcPts val="2133"/>
              </a:spcBef>
              <a:buNone/>
            </a:pPr>
            <a:endParaRPr/>
          </a:p>
          <a:p>
            <a:pPr>
              <a:spcBef>
                <a:spcPts val="2133"/>
              </a:spcBef>
              <a:buAutoNum type="arabicPeriod"/>
            </a:pPr>
            <a:r>
              <a:rPr lang="en"/>
              <a:t>Join or create new team for your group</a:t>
            </a:r>
            <a:endParaRPr/>
          </a:p>
        </p:txBody>
      </p:sp>
    </p:spTree>
    <p:extLst>
      <p:ext uri="{BB962C8B-B14F-4D97-AF65-F5344CB8AC3E}">
        <p14:creationId xmlns:p14="http://schemas.microsoft.com/office/powerpoint/2010/main" val="3386789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body" idx="1"/>
          </p:nvPr>
        </p:nvSpPr>
        <p:spPr>
          <a:xfrm>
            <a:off x="415600" y="723800"/>
            <a:ext cx="11360800" cy="53680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t>3a. Clone or download a local copy of the repository</a:t>
            </a:r>
            <a:endParaRPr/>
          </a:p>
        </p:txBody>
      </p:sp>
      <p:pic>
        <p:nvPicPr>
          <p:cNvPr id="111" name="Google Shape;111;p17"/>
          <p:cNvPicPr preferRelativeResize="0"/>
          <p:nvPr/>
        </p:nvPicPr>
        <p:blipFill>
          <a:blip r:embed="rId3">
            <a:alphaModFix/>
          </a:blip>
          <a:stretch>
            <a:fillRect/>
          </a:stretch>
        </p:blipFill>
        <p:spPr>
          <a:xfrm>
            <a:off x="642368" y="1383094"/>
            <a:ext cx="6830865" cy="3290468"/>
          </a:xfrm>
          <a:prstGeom prst="rect">
            <a:avLst/>
          </a:prstGeom>
          <a:noFill/>
          <a:ln>
            <a:noFill/>
          </a:ln>
        </p:spPr>
      </p:pic>
      <p:pic>
        <p:nvPicPr>
          <p:cNvPr id="112" name="Google Shape;112;p17"/>
          <p:cNvPicPr preferRelativeResize="0"/>
          <p:nvPr/>
        </p:nvPicPr>
        <p:blipFill>
          <a:blip r:embed="rId4">
            <a:alphaModFix/>
          </a:blip>
          <a:stretch>
            <a:fillRect/>
          </a:stretch>
        </p:blipFill>
        <p:spPr>
          <a:xfrm>
            <a:off x="8209900" y="1383094"/>
            <a:ext cx="3199800" cy="2101700"/>
          </a:xfrm>
          <a:prstGeom prst="rect">
            <a:avLst/>
          </a:prstGeom>
          <a:noFill/>
          <a:ln w="9525" cap="flat" cmpd="sng">
            <a:solidFill>
              <a:srgbClr val="DD7E6B"/>
            </a:solidFill>
            <a:prstDash val="solid"/>
            <a:round/>
            <a:headEnd type="none" w="sm" len="sm"/>
            <a:tailEnd type="none" w="sm" len="sm"/>
          </a:ln>
        </p:spPr>
      </p:pic>
      <p:sp>
        <p:nvSpPr>
          <p:cNvPr id="113" name="Google Shape;113;p17"/>
          <p:cNvSpPr txBox="1"/>
          <p:nvPr/>
        </p:nvSpPr>
        <p:spPr>
          <a:xfrm>
            <a:off x="4976133" y="4242300"/>
            <a:ext cx="1194000" cy="2724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cxnSp>
        <p:nvCxnSpPr>
          <p:cNvPr id="114" name="Google Shape;114;p17"/>
          <p:cNvCxnSpPr/>
          <p:nvPr/>
        </p:nvCxnSpPr>
        <p:spPr>
          <a:xfrm rot="10800000" flipH="1">
            <a:off x="6170400" y="3492133"/>
            <a:ext cx="5247600" cy="1031600"/>
          </a:xfrm>
          <a:prstGeom prst="straightConnector1">
            <a:avLst/>
          </a:prstGeom>
          <a:noFill/>
          <a:ln w="9525" cap="flat" cmpd="sng">
            <a:solidFill>
              <a:srgbClr val="EFEFEF"/>
            </a:solidFill>
            <a:prstDash val="solid"/>
            <a:round/>
            <a:headEnd type="none" w="med" len="med"/>
            <a:tailEnd type="none" w="med" len="med"/>
          </a:ln>
        </p:spPr>
      </p:cxnSp>
      <p:cxnSp>
        <p:nvCxnSpPr>
          <p:cNvPr id="115" name="Google Shape;115;p17"/>
          <p:cNvCxnSpPr/>
          <p:nvPr/>
        </p:nvCxnSpPr>
        <p:spPr>
          <a:xfrm rot="10800000" flipH="1">
            <a:off x="4976133" y="1402300"/>
            <a:ext cx="3220800" cy="2840000"/>
          </a:xfrm>
          <a:prstGeom prst="straightConnector1">
            <a:avLst/>
          </a:prstGeom>
          <a:noFill/>
          <a:ln w="9525" cap="flat" cmpd="sng">
            <a:solidFill>
              <a:srgbClr val="EFEFEF"/>
            </a:solidFill>
            <a:prstDash val="solid"/>
            <a:round/>
            <a:headEnd type="none" w="med" len="med"/>
            <a:tailEnd type="none" w="med" len="med"/>
          </a:ln>
        </p:spPr>
      </p:cxnSp>
      <p:pic>
        <p:nvPicPr>
          <p:cNvPr id="116" name="Google Shape;116;p17"/>
          <p:cNvPicPr preferRelativeResize="0"/>
          <p:nvPr/>
        </p:nvPicPr>
        <p:blipFill>
          <a:blip r:embed="rId5">
            <a:alphaModFix/>
          </a:blip>
          <a:stretch>
            <a:fillRect/>
          </a:stretch>
        </p:blipFill>
        <p:spPr>
          <a:xfrm>
            <a:off x="719701" y="4809082"/>
            <a:ext cx="4989033" cy="1282711"/>
          </a:xfrm>
          <a:prstGeom prst="rect">
            <a:avLst/>
          </a:prstGeom>
          <a:noFill/>
          <a:ln>
            <a:noFill/>
          </a:ln>
        </p:spPr>
      </p:pic>
    </p:spTree>
    <p:extLst>
      <p:ext uri="{BB962C8B-B14F-4D97-AF65-F5344CB8AC3E}">
        <p14:creationId xmlns:p14="http://schemas.microsoft.com/office/powerpoint/2010/main" val="4268334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body" idx="1"/>
          </p:nvPr>
        </p:nvSpPr>
        <p:spPr>
          <a:xfrm>
            <a:off x="415600" y="443333"/>
            <a:ext cx="11360800" cy="5648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a:t>3b. Clone or download a local copy of the repository</a:t>
            </a:r>
            <a:endParaRPr/>
          </a:p>
        </p:txBody>
      </p:sp>
      <p:grpSp>
        <p:nvGrpSpPr>
          <p:cNvPr id="122" name="Google Shape;122;p18"/>
          <p:cNvGrpSpPr/>
          <p:nvPr/>
        </p:nvGrpSpPr>
        <p:grpSpPr>
          <a:xfrm>
            <a:off x="719700" y="1221401"/>
            <a:ext cx="3669765" cy="3329497"/>
            <a:chOff x="576775" y="916050"/>
            <a:chExt cx="2752324" cy="2497123"/>
          </a:xfrm>
        </p:grpSpPr>
        <p:pic>
          <p:nvPicPr>
            <p:cNvPr id="123" name="Google Shape;123;p18"/>
            <p:cNvPicPr preferRelativeResize="0"/>
            <p:nvPr/>
          </p:nvPicPr>
          <p:blipFill rotWithShape="1">
            <a:blip r:embed="rId3">
              <a:alphaModFix/>
            </a:blip>
            <a:srcRect l="47023" t="43379" r="34356" b="29167"/>
            <a:stretch/>
          </p:blipFill>
          <p:spPr>
            <a:xfrm>
              <a:off x="576775" y="916050"/>
              <a:ext cx="2752324" cy="2497123"/>
            </a:xfrm>
            <a:prstGeom prst="rect">
              <a:avLst/>
            </a:prstGeom>
            <a:noFill/>
            <a:ln>
              <a:noFill/>
            </a:ln>
          </p:spPr>
        </p:pic>
        <p:sp>
          <p:nvSpPr>
            <p:cNvPr id="124" name="Google Shape;124;p18"/>
            <p:cNvSpPr txBox="1"/>
            <p:nvPr/>
          </p:nvSpPr>
          <p:spPr>
            <a:xfrm>
              <a:off x="2135863" y="2503150"/>
              <a:ext cx="549600" cy="2043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grpSp>
      <p:grpSp>
        <p:nvGrpSpPr>
          <p:cNvPr id="125" name="Google Shape;125;p18"/>
          <p:cNvGrpSpPr/>
          <p:nvPr/>
        </p:nvGrpSpPr>
        <p:grpSpPr>
          <a:xfrm>
            <a:off x="4831367" y="3680885"/>
            <a:ext cx="6053467" cy="1058567"/>
            <a:chOff x="3162100" y="2978875"/>
            <a:chExt cx="4540100" cy="793925"/>
          </a:xfrm>
        </p:grpSpPr>
        <p:pic>
          <p:nvPicPr>
            <p:cNvPr id="126" name="Google Shape;126;p18"/>
            <p:cNvPicPr preferRelativeResize="0"/>
            <p:nvPr/>
          </p:nvPicPr>
          <p:blipFill rotWithShape="1">
            <a:blip r:embed="rId4">
              <a:alphaModFix/>
            </a:blip>
            <a:srcRect r="744" b="50322"/>
            <a:stretch/>
          </p:blipFill>
          <p:spPr>
            <a:xfrm>
              <a:off x="3162100" y="2978875"/>
              <a:ext cx="4540100" cy="793925"/>
            </a:xfrm>
            <a:prstGeom prst="rect">
              <a:avLst/>
            </a:prstGeom>
            <a:noFill/>
            <a:ln>
              <a:noFill/>
            </a:ln>
          </p:spPr>
        </p:pic>
        <p:sp>
          <p:nvSpPr>
            <p:cNvPr id="127" name="Google Shape;127;p18"/>
            <p:cNvSpPr/>
            <p:nvPr/>
          </p:nvSpPr>
          <p:spPr>
            <a:xfrm>
              <a:off x="4213875" y="3026375"/>
              <a:ext cx="223800" cy="10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 name="Google Shape;128;p18"/>
            <p:cNvSpPr/>
            <p:nvPr/>
          </p:nvSpPr>
          <p:spPr>
            <a:xfrm>
              <a:off x="3162100" y="3321550"/>
              <a:ext cx="271500" cy="108600"/>
            </a:xfrm>
            <a:prstGeom prst="rect">
              <a:avLst/>
            </a:pr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129" name="Google Shape;129;p18"/>
          <p:cNvGrpSpPr/>
          <p:nvPr/>
        </p:nvGrpSpPr>
        <p:grpSpPr>
          <a:xfrm>
            <a:off x="4831367" y="1176199"/>
            <a:ext cx="4896267" cy="2358567"/>
            <a:chOff x="3637100" y="1099274"/>
            <a:chExt cx="3672200" cy="1768925"/>
          </a:xfrm>
        </p:grpSpPr>
        <p:pic>
          <p:nvPicPr>
            <p:cNvPr id="130" name="Google Shape;130;p18"/>
            <p:cNvPicPr preferRelativeResize="0"/>
            <p:nvPr/>
          </p:nvPicPr>
          <p:blipFill>
            <a:blip r:embed="rId5">
              <a:alphaModFix/>
            </a:blip>
            <a:stretch>
              <a:fillRect/>
            </a:stretch>
          </p:blipFill>
          <p:spPr>
            <a:xfrm>
              <a:off x="3637100" y="1099274"/>
              <a:ext cx="3672200" cy="1768925"/>
            </a:xfrm>
            <a:prstGeom prst="rect">
              <a:avLst/>
            </a:prstGeom>
            <a:noFill/>
            <a:ln>
              <a:noFill/>
            </a:ln>
          </p:spPr>
        </p:pic>
        <p:sp>
          <p:nvSpPr>
            <p:cNvPr id="131" name="Google Shape;131;p18"/>
            <p:cNvSpPr txBox="1"/>
            <p:nvPr/>
          </p:nvSpPr>
          <p:spPr>
            <a:xfrm>
              <a:off x="6001600" y="2412450"/>
              <a:ext cx="1225200" cy="1593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grpSp>
      <p:pic>
        <p:nvPicPr>
          <p:cNvPr id="132" name="Google Shape;132;p18"/>
          <p:cNvPicPr preferRelativeResize="0"/>
          <p:nvPr/>
        </p:nvPicPr>
        <p:blipFill>
          <a:blip r:embed="rId6">
            <a:alphaModFix/>
          </a:blip>
          <a:stretch>
            <a:fillRect/>
          </a:stretch>
        </p:blipFill>
        <p:spPr>
          <a:xfrm>
            <a:off x="719701" y="4809082"/>
            <a:ext cx="4989033" cy="1282711"/>
          </a:xfrm>
          <a:prstGeom prst="rect">
            <a:avLst/>
          </a:prstGeom>
          <a:noFill/>
          <a:ln>
            <a:noFill/>
          </a:ln>
        </p:spPr>
      </p:pic>
    </p:spTree>
    <p:extLst>
      <p:ext uri="{BB962C8B-B14F-4D97-AF65-F5344CB8AC3E}">
        <p14:creationId xmlns:p14="http://schemas.microsoft.com/office/powerpoint/2010/main" val="1415297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body" idx="1"/>
          </p:nvPr>
        </p:nvSpPr>
        <p:spPr>
          <a:xfrm>
            <a:off x="415600" y="374333"/>
            <a:ext cx="11360800" cy="5717600"/>
          </a:xfrm>
          <a:prstGeom prst="rect">
            <a:avLst/>
          </a:prstGeom>
        </p:spPr>
        <p:txBody>
          <a:bodyPr spcFirstLastPara="1" vert="horz" wrap="square" lIns="121900" tIns="121900" rIns="121900" bIns="121900" rtlCol="0" anchor="t" anchorCtr="0">
            <a:noAutofit/>
          </a:bodyPr>
          <a:lstStyle/>
          <a:p>
            <a:pPr marL="0" indent="0">
              <a:buNone/>
            </a:pPr>
            <a:r>
              <a:rPr lang="en"/>
              <a:t> 4. 	Make changes to local files </a:t>
            </a:r>
            <a:endParaRPr/>
          </a:p>
          <a:p>
            <a:pPr marL="0" indent="0">
              <a:spcBef>
                <a:spcPts val="2133"/>
              </a:spcBef>
              <a:buNone/>
            </a:pPr>
            <a:r>
              <a:rPr lang="en"/>
              <a:t> 5a. 	Commit and push changes to desired branch</a:t>
            </a:r>
            <a:endParaRPr/>
          </a:p>
          <a:p>
            <a:pPr indent="0">
              <a:spcBef>
                <a:spcPts val="2133"/>
              </a:spcBef>
              <a:buNone/>
            </a:pPr>
            <a:endParaRPr/>
          </a:p>
          <a:p>
            <a:pPr marL="0" indent="0">
              <a:spcBef>
                <a:spcPts val="2133"/>
              </a:spcBef>
              <a:spcAft>
                <a:spcPts val="2133"/>
              </a:spcAft>
              <a:buNone/>
            </a:pPr>
            <a:endParaRPr/>
          </a:p>
        </p:txBody>
      </p:sp>
      <p:pic>
        <p:nvPicPr>
          <p:cNvPr id="138" name="Google Shape;138;p19"/>
          <p:cNvPicPr preferRelativeResize="0"/>
          <p:nvPr/>
        </p:nvPicPr>
        <p:blipFill>
          <a:blip r:embed="rId3">
            <a:alphaModFix/>
          </a:blip>
          <a:stretch>
            <a:fillRect/>
          </a:stretch>
        </p:blipFill>
        <p:spPr>
          <a:xfrm>
            <a:off x="614667" y="1731434"/>
            <a:ext cx="2798100" cy="4609868"/>
          </a:xfrm>
          <a:prstGeom prst="rect">
            <a:avLst/>
          </a:prstGeom>
          <a:noFill/>
          <a:ln>
            <a:noFill/>
          </a:ln>
        </p:spPr>
      </p:pic>
      <p:sp>
        <p:nvSpPr>
          <p:cNvPr id="139" name="Google Shape;139;p19"/>
          <p:cNvSpPr/>
          <p:nvPr/>
        </p:nvSpPr>
        <p:spPr>
          <a:xfrm>
            <a:off x="570000" y="4948967"/>
            <a:ext cx="1827600" cy="14656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 name="Google Shape;140;p19"/>
          <p:cNvSpPr/>
          <p:nvPr/>
        </p:nvSpPr>
        <p:spPr>
          <a:xfrm>
            <a:off x="2356533" y="1922200"/>
            <a:ext cx="1009200" cy="3216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41" name="Google Shape;141;p19"/>
          <p:cNvGrpSpPr/>
          <p:nvPr/>
        </p:nvGrpSpPr>
        <p:grpSpPr>
          <a:xfrm>
            <a:off x="4095228" y="1731428"/>
            <a:ext cx="5504168" cy="2027867"/>
            <a:chOff x="2684646" y="1298571"/>
            <a:chExt cx="4128126" cy="1520900"/>
          </a:xfrm>
        </p:grpSpPr>
        <p:pic>
          <p:nvPicPr>
            <p:cNvPr id="142" name="Google Shape;142;p19"/>
            <p:cNvPicPr preferRelativeResize="0"/>
            <p:nvPr/>
          </p:nvPicPr>
          <p:blipFill>
            <a:blip r:embed="rId4">
              <a:alphaModFix/>
            </a:blip>
            <a:stretch>
              <a:fillRect/>
            </a:stretch>
          </p:blipFill>
          <p:spPr>
            <a:xfrm>
              <a:off x="2684646" y="1298571"/>
              <a:ext cx="4128126" cy="1520900"/>
            </a:xfrm>
            <a:prstGeom prst="rect">
              <a:avLst/>
            </a:prstGeom>
            <a:noFill/>
            <a:ln>
              <a:noFill/>
            </a:ln>
          </p:spPr>
        </p:pic>
        <p:sp>
          <p:nvSpPr>
            <p:cNvPr id="143" name="Google Shape;143;p19"/>
            <p:cNvSpPr/>
            <p:nvPr/>
          </p:nvSpPr>
          <p:spPr>
            <a:xfrm>
              <a:off x="6001625" y="2252150"/>
              <a:ext cx="648300" cy="2412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144" name="Google Shape;144;p19"/>
          <p:cNvPicPr preferRelativeResize="0"/>
          <p:nvPr/>
        </p:nvPicPr>
        <p:blipFill>
          <a:blip r:embed="rId5">
            <a:alphaModFix/>
          </a:blip>
          <a:stretch>
            <a:fillRect/>
          </a:stretch>
        </p:blipFill>
        <p:spPr>
          <a:xfrm>
            <a:off x="4165234" y="3844589"/>
            <a:ext cx="5504165" cy="1224984"/>
          </a:xfrm>
          <a:prstGeom prst="rect">
            <a:avLst/>
          </a:prstGeom>
          <a:noFill/>
          <a:ln>
            <a:noFill/>
          </a:ln>
        </p:spPr>
      </p:pic>
    </p:spTree>
    <p:extLst>
      <p:ext uri="{BB962C8B-B14F-4D97-AF65-F5344CB8AC3E}">
        <p14:creationId xmlns:p14="http://schemas.microsoft.com/office/powerpoint/2010/main" val="2758769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body" idx="1"/>
          </p:nvPr>
        </p:nvSpPr>
        <p:spPr>
          <a:xfrm>
            <a:off x="415600" y="374333"/>
            <a:ext cx="11360800" cy="5717600"/>
          </a:xfrm>
          <a:prstGeom prst="rect">
            <a:avLst/>
          </a:prstGeom>
        </p:spPr>
        <p:txBody>
          <a:bodyPr spcFirstLastPara="1" vert="horz" wrap="square" lIns="121900" tIns="121900" rIns="121900" bIns="121900" rtlCol="0" anchor="t" anchorCtr="0">
            <a:noAutofit/>
          </a:bodyPr>
          <a:lstStyle/>
          <a:p>
            <a:pPr marL="0" indent="0">
              <a:buNone/>
            </a:pPr>
            <a:r>
              <a:rPr lang="en"/>
              <a:t> 5b. 	Commit and push changes to desired branch</a:t>
            </a:r>
            <a:endParaRPr/>
          </a:p>
          <a:p>
            <a:pPr indent="0">
              <a:spcBef>
                <a:spcPts val="2133"/>
              </a:spcBef>
              <a:buNone/>
            </a:pPr>
            <a:endParaRPr/>
          </a:p>
          <a:p>
            <a:pPr marL="0" indent="0">
              <a:spcBef>
                <a:spcPts val="2133"/>
              </a:spcBef>
              <a:spcAft>
                <a:spcPts val="2133"/>
              </a:spcAft>
              <a:buNone/>
            </a:pPr>
            <a:endParaRPr/>
          </a:p>
        </p:txBody>
      </p:sp>
      <p:pic>
        <p:nvPicPr>
          <p:cNvPr id="150" name="Google Shape;150;p20"/>
          <p:cNvPicPr preferRelativeResize="0"/>
          <p:nvPr/>
        </p:nvPicPr>
        <p:blipFill>
          <a:blip r:embed="rId3">
            <a:alphaModFix/>
          </a:blip>
          <a:stretch>
            <a:fillRect/>
          </a:stretch>
        </p:blipFill>
        <p:spPr>
          <a:xfrm>
            <a:off x="555567" y="1003034"/>
            <a:ext cx="7597067" cy="5088901"/>
          </a:xfrm>
          <a:prstGeom prst="rect">
            <a:avLst/>
          </a:prstGeom>
          <a:noFill/>
          <a:ln>
            <a:noFill/>
          </a:ln>
        </p:spPr>
      </p:pic>
      <p:sp>
        <p:nvSpPr>
          <p:cNvPr id="151" name="Google Shape;151;p20"/>
          <p:cNvSpPr/>
          <p:nvPr/>
        </p:nvSpPr>
        <p:spPr>
          <a:xfrm>
            <a:off x="629800" y="2694200"/>
            <a:ext cx="997200" cy="2624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 name="Google Shape;152;p20"/>
          <p:cNvSpPr/>
          <p:nvPr/>
        </p:nvSpPr>
        <p:spPr>
          <a:xfrm>
            <a:off x="629800" y="3842133"/>
            <a:ext cx="3306400" cy="2624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 name="Google Shape;153;p20"/>
          <p:cNvSpPr/>
          <p:nvPr/>
        </p:nvSpPr>
        <p:spPr>
          <a:xfrm>
            <a:off x="629800" y="4419467"/>
            <a:ext cx="839600" cy="262400"/>
          </a:xfrm>
          <a:prstGeom prst="rect">
            <a:avLst/>
          </a:prstGeom>
          <a:noFill/>
          <a:ln w="19050" cap="flat" cmpd="sng">
            <a:solidFill>
              <a:srgbClr val="DD7E6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 name="Google Shape;154;p20"/>
          <p:cNvSpPr txBox="1"/>
          <p:nvPr/>
        </p:nvSpPr>
        <p:spPr>
          <a:xfrm>
            <a:off x="8333033" y="1003033"/>
            <a:ext cx="3616000" cy="2516400"/>
          </a:xfrm>
          <a:prstGeom prst="rect">
            <a:avLst/>
          </a:prstGeom>
          <a:noFill/>
          <a:ln>
            <a:noFill/>
          </a:ln>
        </p:spPr>
        <p:txBody>
          <a:bodyPr spcFirstLastPara="1" wrap="square" lIns="121900" tIns="121900" rIns="121900" bIns="121900" anchor="t" anchorCtr="0">
            <a:noAutofit/>
          </a:bodyPr>
          <a:lstStyle/>
          <a:p>
            <a:r>
              <a:rPr lang="en" sz="2400">
                <a:latin typeface="Roboto"/>
                <a:ea typeface="Roboto"/>
                <a:cs typeface="Roboto"/>
                <a:sym typeface="Roboto"/>
              </a:rPr>
              <a:t>&gt; git add</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&gt; git commit -m “notes”</a:t>
            </a:r>
            <a:endParaRPr sz="2400">
              <a:latin typeface="Roboto"/>
              <a:ea typeface="Roboto"/>
              <a:cs typeface="Roboto"/>
              <a:sym typeface="Roboto"/>
            </a:endParaRPr>
          </a:p>
          <a:p>
            <a:endParaRPr sz="2400">
              <a:latin typeface="Roboto"/>
              <a:ea typeface="Roboto"/>
              <a:cs typeface="Roboto"/>
              <a:sym typeface="Roboto"/>
            </a:endParaRPr>
          </a:p>
          <a:p>
            <a:r>
              <a:rPr lang="en" sz="2400">
                <a:latin typeface="Roboto"/>
                <a:ea typeface="Roboto"/>
                <a:cs typeface="Roboto"/>
                <a:sym typeface="Roboto"/>
              </a:rPr>
              <a:t>&gt; git push</a:t>
            </a:r>
            <a:endParaRPr sz="2400">
              <a:latin typeface="Roboto"/>
              <a:ea typeface="Roboto"/>
              <a:cs typeface="Roboto"/>
              <a:sym typeface="Roboto"/>
            </a:endParaRPr>
          </a:p>
        </p:txBody>
      </p:sp>
    </p:spTree>
    <p:extLst>
      <p:ext uri="{BB962C8B-B14F-4D97-AF65-F5344CB8AC3E}">
        <p14:creationId xmlns:p14="http://schemas.microsoft.com/office/powerpoint/2010/main" val="1938643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8208912" cy="830997"/>
          </a:xfrm>
          <a:prstGeom prst="rect">
            <a:avLst/>
          </a:prstGeom>
          <a:noFill/>
        </p:spPr>
        <p:txBody>
          <a:bodyPr wrap="square" rtlCol="0">
            <a:spAutoFit/>
          </a:bodyPr>
          <a:lstStyle/>
          <a:p>
            <a:r>
              <a:rPr lang="en-CA" sz="4800" b="1" dirty="0" smtClean="0">
                <a:solidFill>
                  <a:schemeClr val="bg1"/>
                </a:solidFill>
                <a:latin typeface="HelveticaNeueLT Std" panose="020B0604020202020204" pitchFamily="34" charset="0"/>
              </a:rPr>
              <a:t>Thank you for attending!</a:t>
            </a:r>
            <a:endParaRPr lang="en-CA" sz="4800" b="1" dirty="0">
              <a:solidFill>
                <a:schemeClr val="bg1"/>
              </a:solidFill>
              <a:latin typeface="HelveticaNeueLT Std" panose="020B0604020202020204" pitchFamily="34" charset="0"/>
            </a:endParaRPr>
          </a:p>
        </p:txBody>
      </p:sp>
      <p:sp>
        <p:nvSpPr>
          <p:cNvPr id="6" name="TextBox 5"/>
          <p:cNvSpPr txBox="1"/>
          <p:nvPr/>
        </p:nvSpPr>
        <p:spPr>
          <a:xfrm>
            <a:off x="839416" y="2224440"/>
            <a:ext cx="5256584" cy="584775"/>
          </a:xfrm>
          <a:prstGeom prst="rect">
            <a:avLst/>
          </a:prstGeom>
          <a:noFill/>
        </p:spPr>
        <p:txBody>
          <a:bodyPr wrap="square" rtlCol="0">
            <a:spAutoFit/>
          </a:bodyPr>
          <a:lstStyle/>
          <a:p>
            <a:r>
              <a:rPr lang="en-CA" sz="3200" b="1" dirty="0" smtClean="0">
                <a:latin typeface="HelveticaNeueLT Std" panose="020B0604020202020204" pitchFamily="34" charset="0"/>
              </a:rPr>
              <a:t>Why are we here?</a:t>
            </a:r>
            <a:endParaRPr lang="en-CA" sz="3200" b="1" dirty="0">
              <a:latin typeface="HelveticaNeueLT Std" panose="020B0604020202020204" pitchFamily="34" charset="0"/>
            </a:endParaRPr>
          </a:p>
        </p:txBody>
      </p:sp>
      <p:sp>
        <p:nvSpPr>
          <p:cNvPr id="7" name="TextBox 6"/>
          <p:cNvSpPr txBox="1"/>
          <p:nvPr/>
        </p:nvSpPr>
        <p:spPr>
          <a:xfrm>
            <a:off x="1775520" y="3232552"/>
            <a:ext cx="8208912" cy="1938992"/>
          </a:xfrm>
          <a:prstGeom prst="rect">
            <a:avLst/>
          </a:prstGeom>
          <a:noFill/>
        </p:spPr>
        <p:txBody>
          <a:bodyPr wrap="square" rtlCol="0">
            <a:spAutoFit/>
          </a:bodyPr>
          <a:lstStyle/>
          <a:p>
            <a:pPr marL="457200" indent="-457200">
              <a:buAutoNum type="arabicParenR"/>
            </a:pPr>
            <a:r>
              <a:rPr lang="en-CA" sz="2400" dirty="0" smtClean="0">
                <a:latin typeface="HelveticaNeueLT Std" panose="020B0604020202020204" pitchFamily="34" charset="0"/>
              </a:rPr>
              <a:t>Learn and practice coding skills</a:t>
            </a:r>
          </a:p>
          <a:p>
            <a:pPr marL="457200" indent="-457200">
              <a:buAutoNum type="arabicParenR"/>
            </a:pPr>
            <a:endParaRPr lang="en-CA" sz="2400" dirty="0" smtClean="0">
              <a:latin typeface="HelveticaNeueLT Std" panose="020B0604020202020204" pitchFamily="34" charset="0"/>
            </a:endParaRPr>
          </a:p>
          <a:p>
            <a:pPr marL="457200" indent="-457200">
              <a:buAutoNum type="arabicParenR"/>
            </a:pPr>
            <a:r>
              <a:rPr lang="en-CA" sz="2400" dirty="0" smtClean="0">
                <a:latin typeface="HelveticaNeueLT Std" panose="020B0604020202020204" pitchFamily="34" charset="0"/>
              </a:rPr>
              <a:t>Answer interesting questions</a:t>
            </a:r>
          </a:p>
          <a:p>
            <a:pPr marL="457200" indent="-457200">
              <a:buAutoNum type="arabicParenR"/>
            </a:pPr>
            <a:endParaRPr lang="en-CA" sz="2400" dirty="0" smtClean="0">
              <a:latin typeface="HelveticaNeueLT Std" panose="020B0604020202020204" pitchFamily="34" charset="0"/>
            </a:endParaRPr>
          </a:p>
          <a:p>
            <a:pPr marL="457200" indent="-457200">
              <a:buAutoNum type="arabicParenR"/>
            </a:pPr>
            <a:r>
              <a:rPr lang="en-CA" sz="2400" dirty="0" smtClean="0">
                <a:latin typeface="HelveticaNeueLT Std" panose="020B0604020202020204" pitchFamily="34" charset="0"/>
              </a:rPr>
              <a:t>To have fun!</a:t>
            </a:r>
          </a:p>
        </p:txBody>
      </p:sp>
      <p:pic>
        <p:nvPicPr>
          <p:cNvPr id="4098" name="Picture 2" descr="https://psychhack2019.github.io/landing/img/Group%2018@2x.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6368" b="17133"/>
          <a:stretch/>
        </p:blipFill>
        <p:spPr bwMode="auto">
          <a:xfrm>
            <a:off x="7536160" y="2132856"/>
            <a:ext cx="3530575" cy="3389871"/>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7280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1"/>
          <p:cNvSpPr txBox="1">
            <a:spLocks noGrp="1"/>
          </p:cNvSpPr>
          <p:nvPr>
            <p:ph type="body" idx="1"/>
          </p:nvPr>
        </p:nvSpPr>
        <p:spPr>
          <a:xfrm>
            <a:off x="415600" y="374333"/>
            <a:ext cx="11360800" cy="5717600"/>
          </a:xfrm>
          <a:prstGeom prst="rect">
            <a:avLst/>
          </a:prstGeom>
        </p:spPr>
        <p:txBody>
          <a:bodyPr spcFirstLastPara="1" vert="horz" wrap="square" lIns="121900" tIns="121900" rIns="121900" bIns="121900" rtlCol="0" anchor="t" anchorCtr="0">
            <a:noAutofit/>
          </a:bodyPr>
          <a:lstStyle/>
          <a:p>
            <a:pPr marL="0" indent="0">
              <a:buNone/>
            </a:pPr>
            <a:r>
              <a:rPr lang="en"/>
              <a:t>6a. Pull changes from the master</a:t>
            </a:r>
            <a:endParaRPr/>
          </a:p>
          <a:p>
            <a:pPr indent="0">
              <a:spcBef>
                <a:spcPts val="2133"/>
              </a:spcBef>
              <a:buNone/>
            </a:pPr>
            <a:endParaRPr/>
          </a:p>
          <a:p>
            <a:pPr marL="0" indent="0">
              <a:spcBef>
                <a:spcPts val="2133"/>
              </a:spcBef>
              <a:spcAft>
                <a:spcPts val="2133"/>
              </a:spcAft>
              <a:buNone/>
            </a:pPr>
            <a:endParaRPr/>
          </a:p>
        </p:txBody>
      </p:sp>
      <p:pic>
        <p:nvPicPr>
          <p:cNvPr id="160" name="Google Shape;160;p21"/>
          <p:cNvPicPr preferRelativeResize="0"/>
          <p:nvPr/>
        </p:nvPicPr>
        <p:blipFill>
          <a:blip r:embed="rId3">
            <a:alphaModFix/>
          </a:blip>
          <a:stretch>
            <a:fillRect/>
          </a:stretch>
        </p:blipFill>
        <p:spPr>
          <a:xfrm>
            <a:off x="536568" y="1040265"/>
            <a:ext cx="8253801" cy="2872633"/>
          </a:xfrm>
          <a:prstGeom prst="rect">
            <a:avLst/>
          </a:prstGeom>
          <a:noFill/>
          <a:ln>
            <a:noFill/>
          </a:ln>
        </p:spPr>
      </p:pic>
      <p:pic>
        <p:nvPicPr>
          <p:cNvPr id="161" name="Google Shape;161;p21"/>
          <p:cNvPicPr preferRelativeResize="0"/>
          <p:nvPr/>
        </p:nvPicPr>
        <p:blipFill rotWithShape="1">
          <a:blip r:embed="rId4">
            <a:alphaModFix/>
          </a:blip>
          <a:srcRect l="24683" t="30398" r="24011" b="8116"/>
          <a:stretch/>
        </p:blipFill>
        <p:spPr>
          <a:xfrm>
            <a:off x="536567" y="4460768"/>
            <a:ext cx="3625272" cy="1450525"/>
          </a:xfrm>
          <a:prstGeom prst="rect">
            <a:avLst/>
          </a:prstGeom>
          <a:noFill/>
          <a:ln>
            <a:noFill/>
          </a:ln>
        </p:spPr>
      </p:pic>
      <p:pic>
        <p:nvPicPr>
          <p:cNvPr id="162" name="Google Shape;162;p21"/>
          <p:cNvPicPr preferRelativeResize="0"/>
          <p:nvPr/>
        </p:nvPicPr>
        <p:blipFill rotWithShape="1">
          <a:blip r:embed="rId5">
            <a:alphaModFix/>
          </a:blip>
          <a:srcRect l="1623"/>
          <a:stretch/>
        </p:blipFill>
        <p:spPr>
          <a:xfrm>
            <a:off x="4833231" y="4429335"/>
            <a:ext cx="3625271" cy="1513400"/>
          </a:xfrm>
          <a:prstGeom prst="rect">
            <a:avLst/>
          </a:prstGeom>
          <a:noFill/>
          <a:ln>
            <a:noFill/>
          </a:ln>
        </p:spPr>
      </p:pic>
      <p:cxnSp>
        <p:nvCxnSpPr>
          <p:cNvPr id="163" name="Google Shape;163;p21"/>
          <p:cNvCxnSpPr>
            <a:stCxn id="161" idx="3"/>
            <a:endCxn id="162" idx="1"/>
          </p:cNvCxnSpPr>
          <p:nvPr/>
        </p:nvCxnSpPr>
        <p:spPr>
          <a:xfrm>
            <a:off x="4161839" y="5186031"/>
            <a:ext cx="671200" cy="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1"/>
          <p:cNvSpPr txBox="1"/>
          <p:nvPr/>
        </p:nvSpPr>
        <p:spPr>
          <a:xfrm>
            <a:off x="9100567" y="1070100"/>
            <a:ext cx="2661200" cy="3564000"/>
          </a:xfrm>
          <a:prstGeom prst="rect">
            <a:avLst/>
          </a:prstGeom>
          <a:noFill/>
          <a:ln>
            <a:noFill/>
          </a:ln>
        </p:spPr>
        <p:txBody>
          <a:bodyPr spcFirstLastPara="1" wrap="square" lIns="121900" tIns="121900" rIns="121900" bIns="121900" anchor="t" anchorCtr="0">
            <a:noAutofit/>
          </a:bodyPr>
          <a:lstStyle/>
          <a:p>
            <a:pPr algn="ctr"/>
            <a:r>
              <a:rPr lang="en" sz="2400">
                <a:latin typeface="Roboto"/>
                <a:ea typeface="Roboto"/>
                <a:cs typeface="Roboto"/>
                <a:sym typeface="Roboto"/>
              </a:rPr>
              <a:t>conflicting changes are resolved manually, this can be done using a text editor like Atom</a:t>
            </a:r>
            <a:endParaRPr sz="2400">
              <a:latin typeface="Roboto"/>
              <a:ea typeface="Roboto"/>
              <a:cs typeface="Roboto"/>
              <a:sym typeface="Roboto"/>
            </a:endParaRPr>
          </a:p>
        </p:txBody>
      </p:sp>
      <p:pic>
        <p:nvPicPr>
          <p:cNvPr id="165" name="Google Shape;165;p21"/>
          <p:cNvPicPr preferRelativeResize="0"/>
          <p:nvPr/>
        </p:nvPicPr>
        <p:blipFill rotWithShape="1">
          <a:blip r:embed="rId6">
            <a:alphaModFix/>
          </a:blip>
          <a:srcRect r="56038"/>
          <a:stretch/>
        </p:blipFill>
        <p:spPr>
          <a:xfrm>
            <a:off x="9384367" y="2456601"/>
            <a:ext cx="2093599" cy="2329300"/>
          </a:xfrm>
          <a:prstGeom prst="rect">
            <a:avLst/>
          </a:prstGeom>
          <a:noFill/>
          <a:ln>
            <a:noFill/>
          </a:ln>
        </p:spPr>
      </p:pic>
    </p:spTree>
    <p:extLst>
      <p:ext uri="{BB962C8B-B14F-4D97-AF65-F5344CB8AC3E}">
        <p14:creationId xmlns:p14="http://schemas.microsoft.com/office/powerpoint/2010/main" val="2590354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body" idx="1"/>
          </p:nvPr>
        </p:nvSpPr>
        <p:spPr>
          <a:xfrm>
            <a:off x="415600" y="374333"/>
            <a:ext cx="11360800" cy="5717600"/>
          </a:xfrm>
          <a:prstGeom prst="rect">
            <a:avLst/>
          </a:prstGeom>
        </p:spPr>
        <p:txBody>
          <a:bodyPr spcFirstLastPara="1" vert="horz" wrap="square" lIns="121900" tIns="121900" rIns="121900" bIns="121900" rtlCol="0" anchor="t" anchorCtr="0">
            <a:noAutofit/>
          </a:bodyPr>
          <a:lstStyle/>
          <a:p>
            <a:pPr marL="0" indent="0">
              <a:buNone/>
            </a:pPr>
            <a:r>
              <a:rPr lang="en"/>
              <a:t>6b. Pull changes from the master</a:t>
            </a:r>
            <a:endParaRPr/>
          </a:p>
          <a:p>
            <a:pPr marL="0" indent="0">
              <a:spcBef>
                <a:spcPts val="2133"/>
              </a:spcBef>
              <a:buNone/>
            </a:pPr>
            <a:r>
              <a:rPr lang="en"/>
              <a:t>&gt; git status</a:t>
            </a:r>
            <a:endParaRPr/>
          </a:p>
          <a:p>
            <a:pPr marL="0" indent="0">
              <a:spcBef>
                <a:spcPts val="2133"/>
              </a:spcBef>
              <a:buNone/>
            </a:pPr>
            <a:r>
              <a:rPr lang="en"/>
              <a:t>&gt; git pull</a:t>
            </a:r>
            <a:endParaRPr/>
          </a:p>
          <a:p>
            <a:pPr marL="0" indent="0">
              <a:spcBef>
                <a:spcPts val="2133"/>
              </a:spcBef>
              <a:buNone/>
            </a:pPr>
            <a:endParaRPr/>
          </a:p>
          <a:p>
            <a:pPr indent="0">
              <a:spcBef>
                <a:spcPts val="2133"/>
              </a:spcBef>
              <a:buNone/>
            </a:pPr>
            <a:endParaRPr/>
          </a:p>
          <a:p>
            <a:pPr marL="0" indent="0">
              <a:spcBef>
                <a:spcPts val="2133"/>
              </a:spcBef>
              <a:spcAft>
                <a:spcPts val="2133"/>
              </a:spcAft>
              <a:buNone/>
            </a:pPr>
            <a:endParaRPr/>
          </a:p>
        </p:txBody>
      </p:sp>
      <p:pic>
        <p:nvPicPr>
          <p:cNvPr id="171" name="Google Shape;171;p22"/>
          <p:cNvPicPr preferRelativeResize="0"/>
          <p:nvPr/>
        </p:nvPicPr>
        <p:blipFill>
          <a:blip r:embed="rId3">
            <a:alphaModFix/>
          </a:blip>
          <a:stretch>
            <a:fillRect/>
          </a:stretch>
        </p:blipFill>
        <p:spPr>
          <a:xfrm>
            <a:off x="2909433" y="1186667"/>
            <a:ext cx="6758768" cy="2609900"/>
          </a:xfrm>
          <a:prstGeom prst="rect">
            <a:avLst/>
          </a:prstGeom>
          <a:noFill/>
          <a:ln>
            <a:noFill/>
          </a:ln>
        </p:spPr>
      </p:pic>
      <p:pic>
        <p:nvPicPr>
          <p:cNvPr id="172" name="Google Shape;172;p22"/>
          <p:cNvPicPr preferRelativeResize="0"/>
          <p:nvPr/>
        </p:nvPicPr>
        <p:blipFill>
          <a:blip r:embed="rId4">
            <a:alphaModFix/>
          </a:blip>
          <a:stretch>
            <a:fillRect/>
          </a:stretch>
        </p:blipFill>
        <p:spPr>
          <a:xfrm>
            <a:off x="308100" y="3874626"/>
            <a:ext cx="5787901" cy="1204733"/>
          </a:xfrm>
          <a:prstGeom prst="rect">
            <a:avLst/>
          </a:prstGeom>
          <a:noFill/>
          <a:ln>
            <a:noFill/>
          </a:ln>
        </p:spPr>
      </p:pic>
      <p:pic>
        <p:nvPicPr>
          <p:cNvPr id="173" name="Google Shape;173;p22"/>
          <p:cNvPicPr preferRelativeResize="0"/>
          <p:nvPr/>
        </p:nvPicPr>
        <p:blipFill>
          <a:blip r:embed="rId4">
            <a:alphaModFix/>
          </a:blip>
          <a:stretch>
            <a:fillRect/>
          </a:stretch>
        </p:blipFill>
        <p:spPr>
          <a:xfrm>
            <a:off x="308100" y="5079375"/>
            <a:ext cx="5787901" cy="1204733"/>
          </a:xfrm>
          <a:prstGeom prst="rect">
            <a:avLst/>
          </a:prstGeom>
          <a:noFill/>
          <a:ln>
            <a:noFill/>
          </a:ln>
        </p:spPr>
      </p:pic>
      <p:pic>
        <p:nvPicPr>
          <p:cNvPr id="174" name="Google Shape;174;p22"/>
          <p:cNvPicPr preferRelativeResize="0"/>
          <p:nvPr/>
        </p:nvPicPr>
        <p:blipFill>
          <a:blip r:embed="rId5">
            <a:alphaModFix/>
          </a:blip>
          <a:stretch>
            <a:fillRect/>
          </a:stretch>
        </p:blipFill>
        <p:spPr>
          <a:xfrm>
            <a:off x="332217" y="5334501"/>
            <a:ext cx="5739667" cy="462700"/>
          </a:xfrm>
          <a:prstGeom prst="rect">
            <a:avLst/>
          </a:prstGeom>
          <a:noFill/>
          <a:ln>
            <a:noFill/>
          </a:ln>
        </p:spPr>
      </p:pic>
      <p:sp>
        <p:nvSpPr>
          <p:cNvPr id="175" name="Google Shape;175;p22"/>
          <p:cNvSpPr txBox="1"/>
          <p:nvPr/>
        </p:nvSpPr>
        <p:spPr>
          <a:xfrm>
            <a:off x="1339967" y="5415700"/>
            <a:ext cx="148800" cy="148800"/>
          </a:xfrm>
          <a:prstGeom prst="rect">
            <a:avLst/>
          </a:prstGeom>
          <a:noFill/>
          <a:ln w="9525" cap="flat" cmpd="sng">
            <a:solidFill>
              <a:srgbClr val="93C47D"/>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cxnSp>
        <p:nvCxnSpPr>
          <p:cNvPr id="176" name="Google Shape;176;p22"/>
          <p:cNvCxnSpPr>
            <a:stCxn id="177" idx="3"/>
            <a:endCxn id="178" idx="1"/>
          </p:cNvCxnSpPr>
          <p:nvPr/>
        </p:nvCxnSpPr>
        <p:spPr>
          <a:xfrm rot="10800000" flipH="1">
            <a:off x="1116433" y="4690900"/>
            <a:ext cx="4955600" cy="569200"/>
          </a:xfrm>
          <a:prstGeom prst="straightConnector1">
            <a:avLst/>
          </a:prstGeom>
          <a:noFill/>
          <a:ln w="9525" cap="flat" cmpd="sng">
            <a:solidFill>
              <a:srgbClr val="EFEFEF"/>
            </a:solidFill>
            <a:prstDash val="solid"/>
            <a:round/>
            <a:headEnd type="none" w="med" len="med"/>
            <a:tailEnd type="none" w="med" len="med"/>
          </a:ln>
        </p:spPr>
      </p:cxnSp>
      <p:cxnSp>
        <p:nvCxnSpPr>
          <p:cNvPr id="179" name="Google Shape;179;p22"/>
          <p:cNvCxnSpPr>
            <a:stCxn id="180" idx="3"/>
            <a:endCxn id="178" idx="1"/>
          </p:cNvCxnSpPr>
          <p:nvPr/>
        </p:nvCxnSpPr>
        <p:spPr>
          <a:xfrm rot="10800000" flipH="1">
            <a:off x="4690033" y="4691167"/>
            <a:ext cx="1382000" cy="1281600"/>
          </a:xfrm>
          <a:prstGeom prst="straightConnector1">
            <a:avLst/>
          </a:prstGeom>
          <a:noFill/>
          <a:ln w="9525" cap="flat" cmpd="sng">
            <a:solidFill>
              <a:srgbClr val="EFEFEF"/>
            </a:solidFill>
            <a:prstDash val="solid"/>
            <a:round/>
            <a:headEnd type="none" w="med" len="med"/>
            <a:tailEnd type="none" w="med" len="med"/>
          </a:ln>
        </p:spPr>
      </p:cxnSp>
      <p:sp>
        <p:nvSpPr>
          <p:cNvPr id="178" name="Google Shape;178;p22"/>
          <p:cNvSpPr txBox="1"/>
          <p:nvPr/>
        </p:nvSpPr>
        <p:spPr>
          <a:xfrm>
            <a:off x="6071867" y="4196500"/>
            <a:ext cx="2986800" cy="989200"/>
          </a:xfrm>
          <a:prstGeom prst="rect">
            <a:avLst/>
          </a:prstGeom>
          <a:noFill/>
          <a:ln>
            <a:noFill/>
          </a:ln>
        </p:spPr>
        <p:txBody>
          <a:bodyPr spcFirstLastPara="1" wrap="square" lIns="121900" tIns="121900" rIns="121900" bIns="121900" anchor="t" anchorCtr="0">
            <a:noAutofit/>
          </a:bodyPr>
          <a:lstStyle/>
          <a:p>
            <a:pPr algn="ctr"/>
            <a:r>
              <a:rPr lang="en" sz="2400">
                <a:latin typeface="Roboto"/>
                <a:ea typeface="Roboto"/>
                <a:cs typeface="Roboto"/>
                <a:sym typeface="Roboto"/>
              </a:rPr>
              <a:t>delete conflict markers</a:t>
            </a:r>
            <a:endParaRPr sz="2400">
              <a:latin typeface="Roboto"/>
              <a:ea typeface="Roboto"/>
              <a:cs typeface="Roboto"/>
              <a:sym typeface="Roboto"/>
            </a:endParaRPr>
          </a:p>
          <a:p>
            <a:r>
              <a:rPr lang="en" sz="2400">
                <a:latin typeface="Roboto"/>
                <a:ea typeface="Roboto"/>
                <a:cs typeface="Roboto"/>
                <a:sym typeface="Roboto"/>
              </a:rPr>
              <a:t>&amp; unnecessary changes</a:t>
            </a:r>
            <a:endParaRPr sz="2400">
              <a:latin typeface="Roboto"/>
              <a:ea typeface="Roboto"/>
              <a:cs typeface="Roboto"/>
              <a:sym typeface="Roboto"/>
            </a:endParaRPr>
          </a:p>
        </p:txBody>
      </p:sp>
      <p:sp>
        <p:nvSpPr>
          <p:cNvPr id="177" name="Google Shape;177;p22"/>
          <p:cNvSpPr txBox="1"/>
          <p:nvPr/>
        </p:nvSpPr>
        <p:spPr>
          <a:xfrm>
            <a:off x="251233" y="5185700"/>
            <a:ext cx="865200" cy="1488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sp>
        <p:nvSpPr>
          <p:cNvPr id="180" name="Google Shape;180;p22"/>
          <p:cNvSpPr txBox="1"/>
          <p:nvPr/>
        </p:nvSpPr>
        <p:spPr>
          <a:xfrm>
            <a:off x="251233" y="5741367"/>
            <a:ext cx="4438800" cy="462800"/>
          </a:xfrm>
          <a:prstGeom prst="rect">
            <a:avLst/>
          </a:prstGeom>
          <a:noFill/>
          <a:ln w="9525" cap="flat" cmpd="sng">
            <a:solidFill>
              <a:srgbClr val="DD7E6B"/>
            </a:solidFill>
            <a:prstDash val="solid"/>
            <a:round/>
            <a:headEnd type="none" w="sm" len="sm"/>
            <a:tailEnd type="none" w="sm" len="sm"/>
          </a:ln>
        </p:spPr>
        <p:txBody>
          <a:bodyPr spcFirstLastPara="1" wrap="square" lIns="121900" tIns="121900" rIns="121900" bIns="121900" anchor="t" anchorCtr="0">
            <a:noAutofit/>
          </a:bodyPr>
          <a:lstStyle/>
          <a:p>
            <a:endParaRPr sz="2400">
              <a:latin typeface="Roboto"/>
              <a:ea typeface="Roboto"/>
              <a:cs typeface="Roboto"/>
              <a:sym typeface="Roboto"/>
            </a:endParaRPr>
          </a:p>
        </p:txBody>
      </p:sp>
      <p:cxnSp>
        <p:nvCxnSpPr>
          <p:cNvPr id="181" name="Google Shape;181;p22"/>
          <p:cNvCxnSpPr>
            <a:stCxn id="175" idx="3"/>
            <a:endCxn id="182" idx="1"/>
          </p:cNvCxnSpPr>
          <p:nvPr/>
        </p:nvCxnSpPr>
        <p:spPr>
          <a:xfrm rot="10800000" flipH="1">
            <a:off x="1488767" y="5260100"/>
            <a:ext cx="1594800" cy="230000"/>
          </a:xfrm>
          <a:prstGeom prst="straightConnector1">
            <a:avLst/>
          </a:prstGeom>
          <a:noFill/>
          <a:ln w="9525" cap="flat" cmpd="sng">
            <a:solidFill>
              <a:srgbClr val="EFEFEF"/>
            </a:solidFill>
            <a:prstDash val="solid"/>
            <a:round/>
            <a:headEnd type="none" w="med" len="med"/>
            <a:tailEnd type="none" w="med" len="med"/>
          </a:ln>
        </p:spPr>
      </p:cxnSp>
      <p:sp>
        <p:nvSpPr>
          <p:cNvPr id="182" name="Google Shape;182;p22"/>
          <p:cNvSpPr txBox="1"/>
          <p:nvPr/>
        </p:nvSpPr>
        <p:spPr>
          <a:xfrm>
            <a:off x="3083400" y="5028700"/>
            <a:ext cx="2602000" cy="462800"/>
          </a:xfrm>
          <a:prstGeom prst="rect">
            <a:avLst/>
          </a:prstGeom>
          <a:noFill/>
          <a:ln>
            <a:noFill/>
          </a:ln>
        </p:spPr>
        <p:txBody>
          <a:bodyPr spcFirstLastPara="1" wrap="square" lIns="121900" tIns="121900" rIns="121900" bIns="121900" anchor="t" anchorCtr="0">
            <a:noAutofit/>
          </a:bodyPr>
          <a:lstStyle/>
          <a:p>
            <a:r>
              <a:rPr lang="en" sz="2400">
                <a:latin typeface="Roboto"/>
                <a:ea typeface="Roboto"/>
                <a:cs typeface="Roboto"/>
                <a:sym typeface="Roboto"/>
              </a:rPr>
              <a:t>make new changes</a:t>
            </a:r>
            <a:endParaRPr sz="2400">
              <a:latin typeface="Roboto"/>
              <a:ea typeface="Roboto"/>
              <a:cs typeface="Roboto"/>
              <a:sym typeface="Roboto"/>
            </a:endParaRPr>
          </a:p>
        </p:txBody>
      </p:sp>
    </p:spTree>
    <p:extLst>
      <p:ext uri="{BB962C8B-B14F-4D97-AF65-F5344CB8AC3E}">
        <p14:creationId xmlns:p14="http://schemas.microsoft.com/office/powerpoint/2010/main" val="3028949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415600" y="546667"/>
            <a:ext cx="11360800" cy="810400"/>
          </a:xfrm>
          <a:prstGeom prst="rect">
            <a:avLst/>
          </a:prstGeom>
        </p:spPr>
        <p:txBody>
          <a:bodyPr spcFirstLastPara="1" vert="horz" wrap="square" lIns="121900" tIns="121900" rIns="121900" bIns="121900" rtlCol="0" anchor="t" anchorCtr="0">
            <a:noAutofit/>
          </a:bodyPr>
          <a:lstStyle/>
          <a:p>
            <a:r>
              <a:rPr lang="en"/>
              <a:t>Madlib relay!</a:t>
            </a:r>
            <a:endParaRPr/>
          </a:p>
        </p:txBody>
      </p:sp>
      <p:sp>
        <p:nvSpPr>
          <p:cNvPr id="188" name="Google Shape;188;p23"/>
          <p:cNvSpPr txBox="1">
            <a:spLocks noGrp="1"/>
          </p:cNvSpPr>
          <p:nvPr>
            <p:ph type="body" idx="1"/>
          </p:nvPr>
        </p:nvSpPr>
        <p:spPr>
          <a:xfrm>
            <a:off x="415600" y="1639833"/>
            <a:ext cx="11360800" cy="4452000"/>
          </a:xfrm>
          <a:prstGeom prst="rect">
            <a:avLst/>
          </a:prstGeom>
        </p:spPr>
        <p:txBody>
          <a:bodyPr spcFirstLastPara="1" vert="horz" wrap="square" lIns="121900" tIns="121900" rIns="121900" bIns="121900" rtlCol="0" anchor="t" anchorCtr="0">
            <a:noAutofit/>
          </a:bodyPr>
          <a:lstStyle/>
          <a:p>
            <a:pPr marL="0" indent="0">
              <a:buNone/>
            </a:pPr>
            <a:r>
              <a:rPr lang="en"/>
              <a:t>You and your teammates will work together to complete a madlib story</a:t>
            </a:r>
            <a:endParaRPr/>
          </a:p>
          <a:p>
            <a:pPr>
              <a:spcBef>
                <a:spcPts val="2133"/>
              </a:spcBef>
              <a:buAutoNum type="arabicPeriod"/>
            </a:pPr>
            <a:r>
              <a:rPr lang="en"/>
              <a:t>Accept the invitation to the GitHub Classroom assignment </a:t>
            </a:r>
            <a:endParaRPr/>
          </a:p>
          <a:p>
            <a:pPr>
              <a:buAutoNum type="arabicPeriod"/>
            </a:pPr>
            <a:r>
              <a:rPr lang="en"/>
              <a:t>Make edits to the file, commit, and push in a team relay race </a:t>
            </a:r>
            <a:endParaRPr/>
          </a:p>
          <a:p>
            <a:pPr>
              <a:buAutoNum type="arabicPeriod"/>
            </a:pPr>
            <a:r>
              <a:rPr lang="en"/>
              <a:t>When your team is done editing madlib.py have the last person run it</a:t>
            </a:r>
            <a:endParaRPr/>
          </a:p>
          <a:p>
            <a:pPr>
              <a:buAutoNum type="arabicPeriod"/>
            </a:pPr>
            <a:r>
              <a:rPr lang="en"/>
              <a:t>Check that the story text file has been generated successfully </a:t>
            </a:r>
            <a:endParaRPr/>
          </a:p>
          <a:p>
            <a:pPr>
              <a:buAutoNum type="arabicPeriod"/>
            </a:pPr>
            <a:r>
              <a:rPr lang="en"/>
              <a:t>Once your team is finished, have everyone sit back down </a:t>
            </a:r>
            <a:endParaRPr/>
          </a:p>
          <a:p>
            <a:pPr marL="0" indent="0">
              <a:spcBef>
                <a:spcPts val="2133"/>
              </a:spcBef>
              <a:buNone/>
            </a:pPr>
            <a:r>
              <a:rPr lang="en"/>
              <a:t>How the relay will work:</a:t>
            </a:r>
            <a:endParaRPr/>
          </a:p>
          <a:p>
            <a:pPr marL="0" indent="0">
              <a:spcAft>
                <a:spcPts val="2133"/>
              </a:spcAft>
              <a:buNone/>
            </a:pPr>
            <a:r>
              <a:rPr lang="en"/>
              <a:t>person 1: edit, commit, push &gt; person 2: pull, edit, commit, push...</a:t>
            </a:r>
            <a:endParaRPr/>
          </a:p>
        </p:txBody>
      </p:sp>
    </p:spTree>
    <p:extLst>
      <p:ext uri="{BB962C8B-B14F-4D97-AF65-F5344CB8AC3E}">
        <p14:creationId xmlns:p14="http://schemas.microsoft.com/office/powerpoint/2010/main" val="2080213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smtClean="0">
                <a:solidFill>
                  <a:schemeClr val="bg1"/>
                </a:solidFill>
                <a:latin typeface="HelveticaNeueLT Std" panose="020B0604020202020204" pitchFamily="34" charset="0"/>
              </a:rPr>
              <a:t>Meet your organizing committee…</a:t>
            </a:r>
            <a:endParaRPr lang="en-CA" sz="4800" b="1" dirty="0">
              <a:solidFill>
                <a:schemeClr val="bg1"/>
              </a:solidFill>
              <a:latin typeface="HelveticaNeueLT Std" panose="020B0604020202020204" pitchFamily="34" charset="0"/>
            </a:endParaRPr>
          </a:p>
        </p:txBody>
      </p:sp>
      <p:pic>
        <p:nvPicPr>
          <p:cNvPr id="1026" name="Picture 2" descr="http://duncanlab.org/wp-content/uploads/2018/07/arian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6455" y="1700808"/>
            <a:ext cx="1620000"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http://duncanlab.org/wp-content/uploads/2017/12/kyl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9591" y="1700808"/>
            <a:ext cx="1628139"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1036" name="Picture 12" descr="Image may contain: 1 person, indoo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6224" t="11813" r="-10" b="24401"/>
          <a:stretch/>
        </p:blipFill>
        <p:spPr bwMode="auto">
          <a:xfrm>
            <a:off x="8580458" y="1700808"/>
            <a:ext cx="1619998" cy="1620000"/>
          </a:xfrm>
          <a:prstGeom prst="ellipse">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75787" y="3263702"/>
            <a:ext cx="3816424" cy="461665"/>
          </a:xfrm>
          <a:prstGeom prst="rect">
            <a:avLst/>
          </a:prstGeom>
          <a:noFill/>
        </p:spPr>
        <p:txBody>
          <a:bodyPr wrap="square" rtlCol="0">
            <a:spAutoFit/>
          </a:bodyPr>
          <a:lstStyle/>
          <a:p>
            <a:pPr algn="ctr"/>
            <a:r>
              <a:rPr lang="en-CA" sz="2400" dirty="0" smtClean="0">
                <a:latin typeface="HelveticaNeueLT Std" panose="020B0604020202020204" pitchFamily="34" charset="0"/>
              </a:rPr>
              <a:t>Ariana </a:t>
            </a:r>
            <a:r>
              <a:rPr lang="en-CA" sz="2400" dirty="0" err="1" smtClean="0">
                <a:latin typeface="HelveticaNeueLT Std" panose="020B0604020202020204" pitchFamily="34" charset="0"/>
              </a:rPr>
              <a:t>Youm</a:t>
            </a:r>
            <a:r>
              <a:rPr lang="en-CA" sz="2400" dirty="0" smtClean="0">
                <a:latin typeface="HelveticaNeueLT Std" panose="020B0604020202020204" pitchFamily="34" charset="0"/>
              </a:rPr>
              <a:t> </a:t>
            </a:r>
            <a:endParaRPr lang="en-CA" sz="2400" dirty="0">
              <a:latin typeface="HelveticaNeueLT Std" panose="020B0604020202020204" pitchFamily="34" charset="0"/>
            </a:endParaRPr>
          </a:p>
        </p:txBody>
      </p:sp>
      <p:sp>
        <p:nvSpPr>
          <p:cNvPr id="14" name="TextBox 13"/>
          <p:cNvSpPr txBox="1"/>
          <p:nvPr/>
        </p:nvSpPr>
        <p:spPr>
          <a:xfrm>
            <a:off x="4192540" y="3263702"/>
            <a:ext cx="3816424" cy="461665"/>
          </a:xfrm>
          <a:prstGeom prst="rect">
            <a:avLst/>
          </a:prstGeom>
          <a:noFill/>
        </p:spPr>
        <p:txBody>
          <a:bodyPr wrap="square" rtlCol="0">
            <a:spAutoFit/>
          </a:bodyPr>
          <a:lstStyle/>
          <a:p>
            <a:pPr algn="ctr"/>
            <a:r>
              <a:rPr lang="en-CA" sz="2400" dirty="0" smtClean="0">
                <a:latin typeface="HelveticaNeueLT Std" panose="020B0604020202020204" pitchFamily="34" charset="0"/>
              </a:rPr>
              <a:t>Kyle </a:t>
            </a:r>
            <a:r>
              <a:rPr lang="en-CA" sz="2400" dirty="0" err="1" smtClean="0">
                <a:latin typeface="HelveticaNeueLT Std" panose="020B0604020202020204" pitchFamily="34" charset="0"/>
              </a:rPr>
              <a:t>Nealy</a:t>
            </a:r>
            <a:endParaRPr lang="en-CA" sz="2400" dirty="0">
              <a:latin typeface="HelveticaNeueLT Std" panose="020B0604020202020204" pitchFamily="34" charset="0"/>
            </a:endParaRPr>
          </a:p>
        </p:txBody>
      </p:sp>
      <p:sp>
        <p:nvSpPr>
          <p:cNvPr id="15" name="TextBox 14"/>
          <p:cNvSpPr txBox="1"/>
          <p:nvPr/>
        </p:nvSpPr>
        <p:spPr>
          <a:xfrm>
            <a:off x="7499789" y="3263701"/>
            <a:ext cx="3816424" cy="461665"/>
          </a:xfrm>
          <a:prstGeom prst="rect">
            <a:avLst/>
          </a:prstGeom>
          <a:noFill/>
        </p:spPr>
        <p:txBody>
          <a:bodyPr wrap="square" rtlCol="0">
            <a:spAutoFit/>
          </a:bodyPr>
          <a:lstStyle/>
          <a:p>
            <a:pPr algn="ctr"/>
            <a:r>
              <a:rPr lang="en-CA" sz="2400" dirty="0" smtClean="0">
                <a:latin typeface="HelveticaNeueLT Std" panose="020B0604020202020204" pitchFamily="34" charset="0"/>
              </a:rPr>
              <a:t>Annabel Fan</a:t>
            </a:r>
            <a:endParaRPr lang="en-CA" sz="2400" dirty="0">
              <a:latin typeface="HelveticaNeueLT Std" panose="020B0604020202020204" pitchFamily="34" charset="0"/>
            </a:endParaRPr>
          </a:p>
        </p:txBody>
      </p:sp>
      <p:pic>
        <p:nvPicPr>
          <p:cNvPr id="1032" name="Picture 8" descr="Image may contain: 1 person, smiling, eyeglasses and closeup"/>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514" t="13072" r="3941" b="10620"/>
          <a:stretch/>
        </p:blipFill>
        <p:spPr bwMode="auto">
          <a:xfrm>
            <a:off x="5274236" y="3919220"/>
            <a:ext cx="1620180"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goodcopy"/>
          <p:cNvPicPr>
            <a:picLocks noChangeAspect="1" noChangeArrowheads="1"/>
          </p:cNvPicPr>
          <p:nvPr/>
        </p:nvPicPr>
        <p:blipFill rotWithShape="1">
          <a:blip r:embed="rId8">
            <a:extLst>
              <a:ext uri="{28A0092B-C50C-407E-A947-70E740481C1C}">
                <a14:useLocalDpi xmlns:a14="http://schemas.microsoft.com/office/drawing/2010/main" val="0"/>
              </a:ext>
            </a:extLst>
          </a:blip>
          <a:srcRect l="6734" t="949" r="6760" b="12546"/>
          <a:stretch/>
        </p:blipFill>
        <p:spPr bwMode="auto">
          <a:xfrm>
            <a:off x="1953865" y="3919220"/>
            <a:ext cx="1630872" cy="1620000"/>
          </a:xfrm>
          <a:prstGeom prst="ellipse">
            <a:avLst/>
          </a:prstGeom>
          <a:noFill/>
          <a:extLst>
            <a:ext uri="{909E8E84-426E-40DD-AFC4-6F175D3DCCD1}">
              <a14:hiddenFill xmlns:a14="http://schemas.microsoft.com/office/drawing/2010/main">
                <a:solidFill>
                  <a:srgbClr val="FFFFFF"/>
                </a:solidFill>
              </a14:hiddenFill>
            </a:ext>
          </a:extLst>
        </p:spPr>
      </p:pic>
      <p:pic>
        <p:nvPicPr>
          <p:cNvPr id="1038" name="Picture 14" descr="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77865" y="3919220"/>
            <a:ext cx="1620791" cy="1620000"/>
          </a:xfrm>
          <a:prstGeom prst="ellipse">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878029" y="5487615"/>
            <a:ext cx="3816424" cy="461665"/>
          </a:xfrm>
          <a:prstGeom prst="rect">
            <a:avLst/>
          </a:prstGeom>
          <a:noFill/>
        </p:spPr>
        <p:txBody>
          <a:bodyPr wrap="square" rtlCol="0">
            <a:spAutoFit/>
          </a:bodyPr>
          <a:lstStyle/>
          <a:p>
            <a:pPr algn="ctr"/>
            <a:r>
              <a:rPr lang="en-CA" sz="2400" dirty="0" smtClean="0">
                <a:latin typeface="HelveticaNeueLT Std" panose="020B0604020202020204" pitchFamily="34" charset="0"/>
              </a:rPr>
              <a:t>Rachel Forbes</a:t>
            </a:r>
            <a:endParaRPr lang="en-CA" sz="2400" dirty="0">
              <a:latin typeface="HelveticaNeueLT Std" panose="020B0604020202020204" pitchFamily="34" charset="0"/>
            </a:endParaRPr>
          </a:p>
        </p:txBody>
      </p:sp>
      <p:sp>
        <p:nvSpPr>
          <p:cNvPr id="17" name="TextBox 16"/>
          <p:cNvSpPr txBox="1"/>
          <p:nvPr/>
        </p:nvSpPr>
        <p:spPr>
          <a:xfrm>
            <a:off x="4193648" y="5487615"/>
            <a:ext cx="3816424" cy="461665"/>
          </a:xfrm>
          <a:prstGeom prst="rect">
            <a:avLst/>
          </a:prstGeom>
          <a:noFill/>
        </p:spPr>
        <p:txBody>
          <a:bodyPr wrap="square" rtlCol="0">
            <a:spAutoFit/>
          </a:bodyPr>
          <a:lstStyle/>
          <a:p>
            <a:pPr algn="ctr"/>
            <a:r>
              <a:rPr lang="en-CA" sz="2400" dirty="0" smtClean="0">
                <a:latin typeface="HelveticaNeueLT Std" panose="020B0604020202020204" pitchFamily="34" charset="0"/>
              </a:rPr>
              <a:t>Bryan Hong</a:t>
            </a:r>
            <a:endParaRPr lang="en-CA" sz="2400" dirty="0">
              <a:latin typeface="HelveticaNeueLT Std" panose="020B0604020202020204" pitchFamily="34" charset="0"/>
            </a:endParaRPr>
          </a:p>
        </p:txBody>
      </p:sp>
      <p:sp>
        <p:nvSpPr>
          <p:cNvPr id="18" name="TextBox 17"/>
          <p:cNvSpPr txBox="1"/>
          <p:nvPr/>
        </p:nvSpPr>
        <p:spPr>
          <a:xfrm>
            <a:off x="7497548" y="5487615"/>
            <a:ext cx="3816424" cy="461665"/>
          </a:xfrm>
          <a:prstGeom prst="rect">
            <a:avLst/>
          </a:prstGeom>
          <a:noFill/>
        </p:spPr>
        <p:txBody>
          <a:bodyPr wrap="square" rtlCol="0">
            <a:spAutoFit/>
          </a:bodyPr>
          <a:lstStyle/>
          <a:p>
            <a:pPr algn="ctr"/>
            <a:r>
              <a:rPr lang="en-CA" sz="2400" dirty="0" smtClean="0">
                <a:latin typeface="HelveticaNeueLT Std" panose="020B0604020202020204" pitchFamily="34" charset="0"/>
              </a:rPr>
              <a:t>Alex </a:t>
            </a:r>
            <a:r>
              <a:rPr lang="en-CA" sz="2400" dirty="0" err="1" smtClean="0">
                <a:latin typeface="HelveticaNeueLT Std" panose="020B0604020202020204" pitchFamily="34" charset="0"/>
              </a:rPr>
              <a:t>Gordienko</a:t>
            </a:r>
            <a:endParaRPr lang="en-CA" sz="2400" dirty="0">
              <a:latin typeface="HelveticaNeueLT Std" panose="020B0604020202020204" pitchFamily="34" charset="0"/>
            </a:endParaRPr>
          </a:p>
        </p:txBody>
      </p:sp>
    </p:spTree>
    <p:extLst>
      <p:ext uri="{BB962C8B-B14F-4D97-AF65-F5344CB8AC3E}">
        <p14:creationId xmlns:p14="http://schemas.microsoft.com/office/powerpoint/2010/main" val="17548550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smtClean="0">
                <a:solidFill>
                  <a:schemeClr val="bg1"/>
                </a:solidFill>
                <a:latin typeface="HelveticaNeueLT Std" panose="020B0604020202020204" pitchFamily="34" charset="0"/>
              </a:rPr>
              <a:t>Special thank you to…</a:t>
            </a:r>
            <a:endParaRPr lang="en-CA" sz="4800" b="1" dirty="0">
              <a:solidFill>
                <a:schemeClr val="bg1"/>
              </a:solidFill>
              <a:latin typeface="HelveticaNeueLT Std" panose="020B0604020202020204" pitchFamily="34" charset="0"/>
            </a:endParaRPr>
          </a:p>
        </p:txBody>
      </p:sp>
      <p:grpSp>
        <p:nvGrpSpPr>
          <p:cNvPr id="3" name="Group 2"/>
          <p:cNvGrpSpPr/>
          <p:nvPr/>
        </p:nvGrpSpPr>
        <p:grpSpPr>
          <a:xfrm>
            <a:off x="2369586" y="1922273"/>
            <a:ext cx="7452828" cy="2045940"/>
            <a:chOff x="2135560" y="1844824"/>
            <a:chExt cx="7452828" cy="2045940"/>
          </a:xfrm>
        </p:grpSpPr>
        <p:grpSp>
          <p:nvGrpSpPr>
            <p:cNvPr id="6" name="Group 5"/>
            <p:cNvGrpSpPr/>
            <p:nvPr/>
          </p:nvGrpSpPr>
          <p:grpSpPr>
            <a:xfrm>
              <a:off x="2135560" y="1844824"/>
              <a:ext cx="3816424" cy="2045940"/>
              <a:chOff x="-258796" y="2492896"/>
              <a:chExt cx="3816424" cy="2045940"/>
            </a:xfrm>
          </p:grpSpPr>
          <p:pic>
            <p:nvPicPr>
              <p:cNvPr id="1040" name="Picture 16" descr="http://duncanlab.org/wp-content/uploads/2015/10/Katherine-Duncan-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384" r="17951" b="33333"/>
              <a:stretch/>
            </p:blipFill>
            <p:spPr bwMode="auto">
              <a:xfrm>
                <a:off x="839416" y="2492896"/>
                <a:ext cx="1620000" cy="1620000"/>
              </a:xfrm>
              <a:prstGeom prst="ellipse">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258796" y="4077171"/>
                <a:ext cx="3816424" cy="461665"/>
              </a:xfrm>
              <a:prstGeom prst="rect">
                <a:avLst/>
              </a:prstGeom>
              <a:noFill/>
            </p:spPr>
            <p:txBody>
              <a:bodyPr wrap="square" rtlCol="0">
                <a:spAutoFit/>
              </a:bodyPr>
              <a:lstStyle/>
              <a:p>
                <a:pPr algn="ctr"/>
                <a:r>
                  <a:rPr lang="en-CA" sz="2400" dirty="0" smtClean="0">
                    <a:latin typeface="HelveticaNeueLT Std" panose="020B0604020202020204" pitchFamily="34" charset="0"/>
                  </a:rPr>
                  <a:t>Dr. Katherine Duncan</a:t>
                </a:r>
                <a:endParaRPr lang="en-CA" sz="2400" dirty="0">
                  <a:latin typeface="HelveticaNeueLT Std" panose="020B0604020202020204" pitchFamily="34" charset="0"/>
                </a:endParaRPr>
              </a:p>
            </p:txBody>
          </p:sp>
        </p:grpSp>
        <p:grpSp>
          <p:nvGrpSpPr>
            <p:cNvPr id="5" name="Group 4"/>
            <p:cNvGrpSpPr/>
            <p:nvPr/>
          </p:nvGrpSpPr>
          <p:grpSpPr>
            <a:xfrm>
              <a:off x="5771964" y="1844824"/>
              <a:ext cx="3816424" cy="2045939"/>
              <a:chOff x="3250460" y="2492896"/>
              <a:chExt cx="3816424" cy="2045939"/>
            </a:xfrm>
          </p:grpSpPr>
          <p:pic>
            <p:nvPicPr>
              <p:cNvPr id="1044" name="Picture 20" descr="Image result for michael mack toron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672" y="2492896"/>
                <a:ext cx="1620000" cy="1620000"/>
              </a:xfrm>
              <a:prstGeom prst="ellipse">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250460" y="4077170"/>
                <a:ext cx="3816424" cy="461665"/>
              </a:xfrm>
              <a:prstGeom prst="rect">
                <a:avLst/>
              </a:prstGeom>
              <a:noFill/>
            </p:spPr>
            <p:txBody>
              <a:bodyPr wrap="square" rtlCol="0">
                <a:spAutoFit/>
              </a:bodyPr>
              <a:lstStyle/>
              <a:p>
                <a:pPr algn="ctr"/>
                <a:r>
                  <a:rPr lang="en-CA" sz="2400" dirty="0" smtClean="0">
                    <a:latin typeface="HelveticaNeueLT Std" panose="020B0604020202020204" pitchFamily="34" charset="0"/>
                  </a:rPr>
                  <a:t>Dr. Michael Mack</a:t>
                </a:r>
                <a:endParaRPr lang="en-CA" sz="2400" dirty="0">
                  <a:latin typeface="HelveticaNeueLT Std" panose="020B0604020202020204" pitchFamily="34" charset="0"/>
                </a:endParaRPr>
              </a:p>
            </p:txBody>
          </p:sp>
        </p:grpSp>
      </p:grpSp>
      <p:grpSp>
        <p:nvGrpSpPr>
          <p:cNvPr id="4" name="Group 3"/>
          <p:cNvGrpSpPr/>
          <p:nvPr/>
        </p:nvGrpSpPr>
        <p:grpSpPr>
          <a:xfrm>
            <a:off x="1584577" y="4166954"/>
            <a:ext cx="9022845" cy="1710318"/>
            <a:chOff x="-855159" y="4193938"/>
            <a:chExt cx="9022845" cy="1710318"/>
          </a:xfrm>
        </p:grpSpPr>
        <p:pic>
          <p:nvPicPr>
            <p:cNvPr id="1046" name="Picture 22" descr="Image result for utgsu"/>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5159" y="4193938"/>
              <a:ext cx="1710317" cy="171031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uoft department of psycholog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8659" y="4556524"/>
              <a:ext cx="4153881" cy="9185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attachments.office.net/owa/bryan.hong@mail.utoronto.ca/service.svc/s/GetAttachmentThumbnail?id=AQMkAGZjOGIwYTYwLWMzMmUtNGNkYi1iY2EyLTE5YjMzATE5NzYxMABGAAADkyJaqrx2OkyIf2H0Ov1E4AcAZlyI38siUEuYDTXone7n5AAAAgEMAAAAZlyI38siUEuYDTXone7n5AABzXGEvAAAAAESABAAG1yXc1xMsUCz%2Bk87pVYjBg%3D%3D&amp;thumbnailType=2&amp;owa=outlook.office.com&amp;scriptVer=2019042202.08&amp;X-OWA-CANARY=pWGdAlZHlUeYXJdigDPB3UCSbdFEztYYkBbxFFKZKg5pr019gyYzuN8xPw6oYmFEc2IzTQp8fIk.&amp;token=eyJhbGciOiJSUzI1NiIsImtpZCI6IjA2MDBGOUY2NzQ2MjA3MzdFNzM0MDRFMjg3QzQ1QTgxOENCN0NFQjgiLCJ4NXQiOiJCZ0Q1OW5SaUJ6Zm5OQVRpaDhSYWdZeTN6cmciLCJ0eXAiOiJKV1QifQ.eyJ2ZXIiOiJFeGNoYW5nZS5DYWxsYmFjay5WMSIsImFwcGN0eHNlbmRlciI6Ik93YURvd25sb2FkQDc4YWFjMjI2LTJmMDMtNGI0ZC05MDM3LWI0NmQ1NmM1NTIxMCIsImFwcGN0eCI6IntcIm1zZXhjaHByb3RcIjpcIm93YVwiLFwicHJpbWFyeXNpZFwiOlwiUy0xLTUtMjEtMzk3MTk1Njc4LTE5Njk2ODYyMzEtMjIyNjQ2NTkwLTE4MDE2NzBcIixcInB1aWRcIjpcIjExNTM3NjU5MzIyMjIwMTIxMTJcIixcIm9pZFwiOlwiNjI3ZmZjYWMtMmU0Ni00NGVmLWE3MDMtN2M3YWQ3M2U3OGFiXCIsXCJzY29wZVwiOlwiT3dhRG93bmxvYWRcIn0iLCJuYmYiOjE1NTY3MjIzMDgsImV4cCI6MTU1NjcyMjkwOCwiaXNzIjoiMDAwMDAwMDItMDAwMC0wZmYxLWNlMDAtMDAwMDAwMDAwMDAwQDc4YWFjMjI2LTJmMDMtNGI0ZC05MDM3LWI0NmQ1NmM1NTIxMCIsImF1ZCI6IjAwMDAwMDAyLTAwMDAtMGZmMS1jZTAwLTAwMDAwMDAwMDAwMC9hdHRhY2htZW50cy5vZmZpY2UubmV0QDc4YWFjMjI2LTJmMDMtNGI0ZC05MDM3LWI0NmQ1NmM1NTIxMCJ9.rpG1E2TAXQSB0fi7xKn1mg6XPUOz09AJB2ihWyDNhwm5y3cgXQFHsFC6Kf48ihonIlsOod2J3WnA7X5KVVyYzn8wPflnW05U4NatMsZ9fgTgDCes-KyBmfpEylnZgK9A3VY4uBjR-r-Txu-L7hPcE7HppECcgvAFS1JqwstxdResrmohySMrgeuCzo0pDZsreDIEMktmoHs2BOJaYzQaA4VbHL8h9fvXdIsDxO0UGxWXouGJXmaiSTTmBxIgDUIXI5pibFiusr5cH5ASbOsrw3On28_7IQ5EWpSDSH-4qkIILZSxYrADlnzSVIz2tGzch0aLk20SeYv77TItVO9ayA&amp;animation=tru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6040" y="4333187"/>
              <a:ext cx="1711646" cy="14318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2378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smtClean="0">
                <a:solidFill>
                  <a:schemeClr val="bg1"/>
                </a:solidFill>
                <a:latin typeface="HelveticaNeueLT Std" panose="020B0604020202020204" pitchFamily="34" charset="0"/>
              </a:rPr>
              <a:t>What are we doing?</a:t>
            </a:r>
            <a:endParaRPr lang="en-CA" sz="4800" b="1" dirty="0">
              <a:solidFill>
                <a:schemeClr val="bg1"/>
              </a:solidFill>
              <a:latin typeface="HelveticaNeueLT Std" panose="020B0604020202020204" pitchFamily="34" charset="0"/>
            </a:endParaRPr>
          </a:p>
        </p:txBody>
      </p:sp>
      <p:pic>
        <p:nvPicPr>
          <p:cNvPr id="5130" name="Picture 10"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9398" y="3820795"/>
            <a:ext cx="1345517" cy="1345517"/>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338838" y="1819466"/>
            <a:ext cx="11251056" cy="1943832"/>
            <a:chOff x="677592" y="1819466"/>
            <a:chExt cx="11251056" cy="1943832"/>
          </a:xfrm>
        </p:grpSpPr>
        <p:grpSp>
          <p:nvGrpSpPr>
            <p:cNvPr id="35" name="Group 34"/>
            <p:cNvGrpSpPr/>
            <p:nvPr/>
          </p:nvGrpSpPr>
          <p:grpSpPr>
            <a:xfrm>
              <a:off x="677592" y="1882043"/>
              <a:ext cx="3378212" cy="1721847"/>
              <a:chOff x="668966" y="1896715"/>
              <a:chExt cx="3378212" cy="1721847"/>
            </a:xfrm>
          </p:grpSpPr>
          <p:pic>
            <p:nvPicPr>
              <p:cNvPr id="5122"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2833" y="1896715"/>
                <a:ext cx="1641341" cy="95098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p:cNvGrpSpPr/>
              <p:nvPr/>
            </p:nvGrpSpPr>
            <p:grpSpPr>
              <a:xfrm>
                <a:off x="668966" y="3077036"/>
                <a:ext cx="3378212" cy="541526"/>
                <a:chOff x="593163" y="3291193"/>
                <a:chExt cx="3378212" cy="541526"/>
              </a:xfrm>
            </p:grpSpPr>
            <p:sp>
              <p:nvSpPr>
                <p:cNvPr id="16" name="TextBox 15"/>
                <p:cNvSpPr txBox="1"/>
                <p:nvPr/>
              </p:nvSpPr>
              <p:spPr>
                <a:xfrm>
                  <a:off x="1343472" y="3331123"/>
                  <a:ext cx="2627903" cy="461665"/>
                </a:xfrm>
                <a:prstGeom prst="rect">
                  <a:avLst/>
                </a:prstGeom>
                <a:noFill/>
              </p:spPr>
              <p:txBody>
                <a:bodyPr wrap="square" rtlCol="0">
                  <a:spAutoFit/>
                </a:bodyPr>
                <a:lstStyle/>
                <a:p>
                  <a:r>
                    <a:rPr lang="en-CA" sz="2400" dirty="0" smtClean="0">
                      <a:latin typeface="HelveticaNeueLT Std" panose="020B0604020202020204" pitchFamily="34" charset="0"/>
                    </a:rPr>
                    <a:t>Form your teams</a:t>
                  </a:r>
                  <a:endParaRPr lang="en-CA" sz="2400" dirty="0">
                    <a:latin typeface="HelveticaNeueLT Std" panose="020B0604020202020204" pitchFamily="34" charset="0"/>
                  </a:endParaRPr>
                </a:p>
              </p:txBody>
            </p:sp>
            <p:sp>
              <p:nvSpPr>
                <p:cNvPr id="12" name="Oval 11"/>
                <p:cNvSpPr/>
                <p:nvPr/>
              </p:nvSpPr>
              <p:spPr>
                <a:xfrm>
                  <a:off x="593163" y="3291193"/>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smtClean="0">
                      <a:latin typeface="HelveticaNeueLT Std" panose="020B0604020202020204" pitchFamily="34" charset="0"/>
                    </a:rPr>
                    <a:t>1</a:t>
                  </a:r>
                  <a:endParaRPr lang="en-CA" sz="2400" b="1" dirty="0">
                    <a:latin typeface="HelveticaNeueLT Std" panose="020B0604020202020204" pitchFamily="34" charset="0"/>
                  </a:endParaRPr>
                </a:p>
              </p:txBody>
            </p:sp>
          </p:grpSp>
        </p:grpSp>
        <p:grpSp>
          <p:nvGrpSpPr>
            <p:cNvPr id="36" name="Group 35"/>
            <p:cNvGrpSpPr/>
            <p:nvPr/>
          </p:nvGrpSpPr>
          <p:grpSpPr>
            <a:xfrm>
              <a:off x="4740203" y="1833838"/>
              <a:ext cx="2933874" cy="1784724"/>
              <a:chOff x="4386262" y="1833838"/>
              <a:chExt cx="2933874" cy="1784724"/>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3621" y="1833838"/>
                <a:ext cx="1076734" cy="1076734"/>
              </a:xfrm>
              <a:prstGeom prst="rect">
                <a:avLst/>
              </a:prstGeom>
            </p:spPr>
          </p:pic>
          <p:grpSp>
            <p:nvGrpSpPr>
              <p:cNvPr id="14" name="Group 13"/>
              <p:cNvGrpSpPr/>
              <p:nvPr/>
            </p:nvGrpSpPr>
            <p:grpSpPr>
              <a:xfrm>
                <a:off x="4386262" y="3077036"/>
                <a:ext cx="2933874" cy="541526"/>
                <a:chOff x="593163" y="3954788"/>
                <a:chExt cx="2933874" cy="541526"/>
              </a:xfrm>
            </p:grpSpPr>
            <p:sp>
              <p:nvSpPr>
                <p:cNvPr id="20" name="TextBox 19"/>
                <p:cNvSpPr txBox="1"/>
                <p:nvPr/>
              </p:nvSpPr>
              <p:spPr>
                <a:xfrm>
                  <a:off x="1343472" y="3994718"/>
                  <a:ext cx="2183565" cy="461665"/>
                </a:xfrm>
                <a:prstGeom prst="rect">
                  <a:avLst/>
                </a:prstGeom>
                <a:noFill/>
              </p:spPr>
              <p:txBody>
                <a:bodyPr wrap="square" rtlCol="0">
                  <a:spAutoFit/>
                </a:bodyPr>
                <a:lstStyle/>
                <a:p>
                  <a:r>
                    <a:rPr lang="en-CA" sz="2400" dirty="0" smtClean="0">
                      <a:latin typeface="HelveticaNeueLT Std" panose="020B0604020202020204" pitchFamily="34" charset="0"/>
                    </a:rPr>
                    <a:t>Get a dataset</a:t>
                  </a:r>
                  <a:endParaRPr lang="en-CA" sz="2400" dirty="0">
                    <a:latin typeface="HelveticaNeueLT Std" panose="020B0604020202020204" pitchFamily="34" charset="0"/>
                  </a:endParaRPr>
                </a:p>
              </p:txBody>
            </p:sp>
            <p:sp>
              <p:nvSpPr>
                <p:cNvPr id="21" name="Oval 20"/>
                <p:cNvSpPr/>
                <p:nvPr/>
              </p:nvSpPr>
              <p:spPr>
                <a:xfrm>
                  <a:off x="593163" y="3954788"/>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smtClean="0">
                      <a:latin typeface="HelveticaNeueLT Std" panose="020B0604020202020204" pitchFamily="34" charset="0"/>
                    </a:rPr>
                    <a:t>2</a:t>
                  </a:r>
                  <a:endParaRPr lang="en-CA" sz="2400" b="1" dirty="0">
                    <a:latin typeface="HelveticaNeueLT Std" panose="020B0604020202020204" pitchFamily="34" charset="0"/>
                  </a:endParaRPr>
                </a:p>
              </p:txBody>
            </p:sp>
          </p:grpSp>
        </p:grpSp>
        <p:grpSp>
          <p:nvGrpSpPr>
            <p:cNvPr id="37" name="Group 36"/>
            <p:cNvGrpSpPr/>
            <p:nvPr/>
          </p:nvGrpSpPr>
          <p:grpSpPr>
            <a:xfrm>
              <a:off x="8358475" y="1819466"/>
              <a:ext cx="3570173" cy="1943832"/>
              <a:chOff x="8150630" y="1819466"/>
              <a:chExt cx="3570173" cy="1943832"/>
            </a:xfrm>
          </p:grpSpPr>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14763" y="1819466"/>
                <a:ext cx="1105478" cy="1105478"/>
              </a:xfrm>
              <a:prstGeom prst="rect">
                <a:avLst/>
              </a:prstGeom>
            </p:spPr>
          </p:pic>
          <p:grpSp>
            <p:nvGrpSpPr>
              <p:cNvPr id="15" name="Group 14"/>
              <p:cNvGrpSpPr/>
              <p:nvPr/>
            </p:nvGrpSpPr>
            <p:grpSpPr>
              <a:xfrm>
                <a:off x="8150630" y="2932301"/>
                <a:ext cx="3570173" cy="830997"/>
                <a:chOff x="593163" y="4476215"/>
                <a:chExt cx="3570173" cy="830997"/>
              </a:xfrm>
            </p:grpSpPr>
            <p:sp>
              <p:nvSpPr>
                <p:cNvPr id="22" name="TextBox 21"/>
                <p:cNvSpPr txBox="1"/>
                <p:nvPr/>
              </p:nvSpPr>
              <p:spPr>
                <a:xfrm>
                  <a:off x="1191863" y="4476215"/>
                  <a:ext cx="2971473" cy="830997"/>
                </a:xfrm>
                <a:prstGeom prst="rect">
                  <a:avLst/>
                </a:prstGeom>
                <a:noFill/>
              </p:spPr>
              <p:txBody>
                <a:bodyPr wrap="square" rtlCol="0">
                  <a:spAutoFit/>
                </a:bodyPr>
                <a:lstStyle/>
                <a:p>
                  <a:pPr algn="ctr"/>
                  <a:r>
                    <a:rPr lang="en-CA" sz="2400" dirty="0" smtClean="0">
                      <a:latin typeface="HelveticaNeueLT Std" panose="020B0604020202020204" pitchFamily="34" charset="0"/>
                    </a:rPr>
                    <a:t>Come up with</a:t>
                  </a:r>
                </a:p>
                <a:p>
                  <a:pPr algn="ctr"/>
                  <a:r>
                    <a:rPr lang="en-CA" sz="2400" dirty="0" smtClean="0">
                      <a:latin typeface="HelveticaNeueLT Std" panose="020B0604020202020204" pitchFamily="34" charset="0"/>
                    </a:rPr>
                    <a:t> research questions</a:t>
                  </a:r>
                  <a:endParaRPr lang="en-CA" sz="2400" dirty="0">
                    <a:latin typeface="HelveticaNeueLT Std" panose="020B0604020202020204" pitchFamily="34" charset="0"/>
                  </a:endParaRPr>
                </a:p>
              </p:txBody>
            </p:sp>
            <p:sp>
              <p:nvSpPr>
                <p:cNvPr id="25" name="Oval 24"/>
                <p:cNvSpPr/>
                <p:nvPr/>
              </p:nvSpPr>
              <p:spPr>
                <a:xfrm>
                  <a:off x="593163" y="4618383"/>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smtClean="0">
                      <a:latin typeface="HelveticaNeueLT Std" panose="020B0604020202020204" pitchFamily="34" charset="0"/>
                    </a:rPr>
                    <a:t>3</a:t>
                  </a:r>
                  <a:endParaRPr lang="en-CA" sz="2400" b="1" dirty="0">
                    <a:latin typeface="HelveticaNeueLT Std" panose="020B0604020202020204" pitchFamily="34" charset="0"/>
                  </a:endParaRPr>
                </a:p>
              </p:txBody>
            </p:sp>
          </p:grpSp>
        </p:grpSp>
      </p:grpSp>
      <p:grpSp>
        <p:nvGrpSpPr>
          <p:cNvPr id="17" name="Group 16"/>
          <p:cNvGrpSpPr/>
          <p:nvPr/>
        </p:nvGrpSpPr>
        <p:grpSpPr>
          <a:xfrm>
            <a:off x="329934" y="5190291"/>
            <a:ext cx="2880321" cy="830997"/>
            <a:chOff x="593163" y="5291100"/>
            <a:chExt cx="2880321" cy="830997"/>
          </a:xfrm>
        </p:grpSpPr>
        <p:sp>
          <p:nvSpPr>
            <p:cNvPr id="26" name="TextBox 25"/>
            <p:cNvSpPr txBox="1"/>
            <p:nvPr/>
          </p:nvSpPr>
          <p:spPr>
            <a:xfrm>
              <a:off x="1343472" y="5291100"/>
              <a:ext cx="2130012" cy="830997"/>
            </a:xfrm>
            <a:prstGeom prst="rect">
              <a:avLst/>
            </a:prstGeom>
            <a:noFill/>
          </p:spPr>
          <p:txBody>
            <a:bodyPr wrap="square" rtlCol="0">
              <a:spAutoFit/>
            </a:bodyPr>
            <a:lstStyle/>
            <a:p>
              <a:pPr algn="ctr"/>
              <a:r>
                <a:rPr lang="en-CA" sz="2400" dirty="0" smtClean="0">
                  <a:latin typeface="HelveticaNeueLT Std" panose="020B0604020202020204" pitchFamily="34" charset="0"/>
                </a:rPr>
                <a:t>Solve those </a:t>
              </a:r>
            </a:p>
            <a:p>
              <a:pPr algn="ctr"/>
              <a:r>
                <a:rPr lang="en-CA" sz="2400" dirty="0" smtClean="0">
                  <a:latin typeface="HelveticaNeueLT Std" panose="020B0604020202020204" pitchFamily="34" charset="0"/>
                </a:rPr>
                <a:t>questions!</a:t>
              </a:r>
              <a:endParaRPr lang="en-CA" sz="2400" dirty="0">
                <a:latin typeface="HelveticaNeueLT Std" panose="020B0604020202020204" pitchFamily="34" charset="0"/>
              </a:endParaRPr>
            </a:p>
          </p:txBody>
        </p:sp>
        <p:sp>
          <p:nvSpPr>
            <p:cNvPr id="27" name="Oval 26"/>
            <p:cNvSpPr/>
            <p:nvPr/>
          </p:nvSpPr>
          <p:spPr>
            <a:xfrm>
              <a:off x="593163" y="5435835"/>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smtClean="0">
                  <a:latin typeface="HelveticaNeueLT Std" panose="020B0604020202020204" pitchFamily="34" charset="0"/>
                </a:rPr>
                <a:t>4</a:t>
              </a:r>
              <a:endParaRPr lang="en-CA" sz="2400" b="1" dirty="0">
                <a:latin typeface="HelveticaNeueLT Std" panose="020B0604020202020204" pitchFamily="34" charset="0"/>
              </a:endParaRPr>
            </a:p>
          </p:txBody>
        </p:sp>
      </p:grpSp>
      <p:grpSp>
        <p:nvGrpSpPr>
          <p:cNvPr id="32" name="Group 31"/>
          <p:cNvGrpSpPr/>
          <p:nvPr/>
        </p:nvGrpSpPr>
        <p:grpSpPr>
          <a:xfrm>
            <a:off x="4392545" y="5335026"/>
            <a:ext cx="3434229" cy="541526"/>
            <a:chOff x="593163" y="5927806"/>
            <a:chExt cx="3434229" cy="541526"/>
          </a:xfrm>
        </p:grpSpPr>
        <p:sp>
          <p:nvSpPr>
            <p:cNvPr id="28" name="TextBox 27"/>
            <p:cNvSpPr txBox="1"/>
            <p:nvPr/>
          </p:nvSpPr>
          <p:spPr>
            <a:xfrm>
              <a:off x="1343472" y="5967736"/>
              <a:ext cx="2683920" cy="461665"/>
            </a:xfrm>
            <a:prstGeom prst="rect">
              <a:avLst/>
            </a:prstGeom>
            <a:noFill/>
          </p:spPr>
          <p:txBody>
            <a:bodyPr wrap="square" rtlCol="0">
              <a:spAutoFit/>
            </a:bodyPr>
            <a:lstStyle/>
            <a:p>
              <a:r>
                <a:rPr lang="en-CA" sz="2400" dirty="0" smtClean="0">
                  <a:latin typeface="HelveticaNeueLT Std" panose="020B0604020202020204" pitchFamily="34" charset="0"/>
                </a:rPr>
                <a:t>Submit to </a:t>
              </a:r>
              <a:r>
                <a:rPr lang="en-CA" sz="2400" dirty="0" err="1" smtClean="0">
                  <a:latin typeface="HelveticaNeueLT Std" panose="020B0604020202020204" pitchFamily="34" charset="0"/>
                </a:rPr>
                <a:t>Github</a:t>
              </a:r>
              <a:endParaRPr lang="en-CA" sz="2400" dirty="0">
                <a:latin typeface="HelveticaNeueLT Std" panose="020B0604020202020204" pitchFamily="34" charset="0"/>
              </a:endParaRPr>
            </a:p>
          </p:txBody>
        </p:sp>
        <p:sp>
          <p:nvSpPr>
            <p:cNvPr id="29" name="Oval 28"/>
            <p:cNvSpPr/>
            <p:nvPr/>
          </p:nvSpPr>
          <p:spPr>
            <a:xfrm>
              <a:off x="593163" y="5927806"/>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smtClean="0">
                  <a:latin typeface="HelveticaNeueLT Std" panose="020B0604020202020204" pitchFamily="34" charset="0"/>
                </a:rPr>
                <a:t>5</a:t>
              </a:r>
              <a:endParaRPr lang="en-CA" sz="2400" b="1" dirty="0">
                <a:latin typeface="HelveticaNeueLT Std" panose="020B0604020202020204" pitchFamily="34" charset="0"/>
              </a:endParaRPr>
            </a:p>
          </p:txBody>
        </p:sp>
      </p:grpSp>
      <p:grpSp>
        <p:nvGrpSpPr>
          <p:cNvPr id="33" name="Group 32"/>
          <p:cNvGrpSpPr/>
          <p:nvPr/>
        </p:nvGrpSpPr>
        <p:grpSpPr>
          <a:xfrm>
            <a:off x="8010817" y="5335026"/>
            <a:ext cx="3989839" cy="541526"/>
            <a:chOff x="593163" y="6649113"/>
            <a:chExt cx="3989839" cy="541526"/>
          </a:xfrm>
        </p:grpSpPr>
        <p:sp>
          <p:nvSpPr>
            <p:cNvPr id="30" name="TextBox 29"/>
            <p:cNvSpPr txBox="1"/>
            <p:nvPr/>
          </p:nvSpPr>
          <p:spPr>
            <a:xfrm>
              <a:off x="1343472" y="6689043"/>
              <a:ext cx="3239530" cy="461665"/>
            </a:xfrm>
            <a:prstGeom prst="rect">
              <a:avLst/>
            </a:prstGeom>
            <a:noFill/>
          </p:spPr>
          <p:txBody>
            <a:bodyPr wrap="square" rtlCol="0">
              <a:spAutoFit/>
            </a:bodyPr>
            <a:lstStyle/>
            <a:p>
              <a:r>
                <a:rPr lang="en-CA" sz="2400" dirty="0" smtClean="0">
                  <a:latin typeface="HelveticaNeueLT Std" panose="020B0604020202020204" pitchFamily="34" charset="0"/>
                </a:rPr>
                <a:t>Present your findings!</a:t>
              </a:r>
              <a:endParaRPr lang="en-CA" sz="2400" dirty="0">
                <a:latin typeface="HelveticaNeueLT Std" panose="020B0604020202020204" pitchFamily="34" charset="0"/>
              </a:endParaRPr>
            </a:p>
          </p:txBody>
        </p:sp>
        <p:sp>
          <p:nvSpPr>
            <p:cNvPr id="31" name="Oval 30"/>
            <p:cNvSpPr/>
            <p:nvPr/>
          </p:nvSpPr>
          <p:spPr>
            <a:xfrm>
              <a:off x="593163" y="6649113"/>
              <a:ext cx="541526" cy="541526"/>
            </a:xfrm>
            <a:prstGeom prst="ellipse">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smtClean="0">
                  <a:latin typeface="HelveticaNeueLT Std" panose="020B0604020202020204" pitchFamily="34" charset="0"/>
                </a:rPr>
                <a:t>6</a:t>
              </a:r>
              <a:endParaRPr lang="en-CA" sz="2400" b="1" dirty="0">
                <a:latin typeface="HelveticaNeueLT Std" panose="020B0604020202020204" pitchFamily="34" charset="0"/>
              </a:endParaRPr>
            </a:p>
          </p:txBody>
        </p:sp>
      </p:grpSp>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11846" y="4058194"/>
            <a:ext cx="1171006" cy="1171006"/>
          </a:xfrm>
          <a:prstGeom prst="rect">
            <a:avLst/>
          </a:prstGeom>
        </p:spPr>
      </p:pic>
      <p:pic>
        <p:nvPicPr>
          <p:cNvPr id="5132" name="Picture 12" descr="Image result for software development team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83820" y="3755904"/>
            <a:ext cx="1475298" cy="147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4484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smtClean="0">
                <a:solidFill>
                  <a:schemeClr val="bg1"/>
                </a:solidFill>
                <a:latin typeface="HelveticaNeueLT Std" panose="020B0604020202020204" pitchFamily="34" charset="0"/>
              </a:rPr>
              <a:t>Judging Criteria</a:t>
            </a:r>
            <a:endParaRPr lang="en-CA" sz="4800" b="1" dirty="0">
              <a:solidFill>
                <a:schemeClr val="bg1"/>
              </a:solidFill>
              <a:latin typeface="HelveticaNeueLT Std" panose="020B0604020202020204" pitchFamily="34" charset="0"/>
            </a:endParaRPr>
          </a:p>
        </p:txBody>
      </p:sp>
      <p:grpSp>
        <p:nvGrpSpPr>
          <p:cNvPr id="17" name="Group 16"/>
          <p:cNvGrpSpPr/>
          <p:nvPr/>
        </p:nvGrpSpPr>
        <p:grpSpPr>
          <a:xfrm>
            <a:off x="551384" y="4220895"/>
            <a:ext cx="11089232" cy="954107"/>
            <a:chOff x="695400" y="4365103"/>
            <a:chExt cx="11089232" cy="954107"/>
          </a:xfrm>
        </p:grpSpPr>
        <p:sp>
          <p:nvSpPr>
            <p:cNvPr id="6" name="TextBox 5"/>
            <p:cNvSpPr txBox="1"/>
            <p:nvPr/>
          </p:nvSpPr>
          <p:spPr>
            <a:xfrm>
              <a:off x="695400" y="4365103"/>
              <a:ext cx="3888432" cy="954107"/>
            </a:xfrm>
            <a:prstGeom prst="rect">
              <a:avLst/>
            </a:prstGeom>
            <a:noFill/>
          </p:spPr>
          <p:txBody>
            <a:bodyPr wrap="square" rtlCol="0">
              <a:spAutoFit/>
            </a:bodyPr>
            <a:lstStyle/>
            <a:p>
              <a:pPr algn="ctr"/>
              <a:r>
                <a:rPr lang="en-CA" sz="2800" b="1" dirty="0" smtClean="0">
                  <a:latin typeface="HelveticaNeueLT Std" panose="020B0604020202020204" pitchFamily="34" charset="0"/>
                </a:rPr>
                <a:t>Design and </a:t>
              </a:r>
            </a:p>
            <a:p>
              <a:pPr algn="ctr"/>
              <a:r>
                <a:rPr lang="en-CA" sz="2800" b="1" dirty="0" smtClean="0">
                  <a:latin typeface="HelveticaNeueLT Std" panose="020B0604020202020204" pitchFamily="34" charset="0"/>
                </a:rPr>
                <a:t>Discovery</a:t>
              </a:r>
              <a:endParaRPr lang="en-CA" sz="2800" b="1" dirty="0">
                <a:latin typeface="HelveticaNeueLT Std" panose="020B0604020202020204" pitchFamily="34" charset="0"/>
              </a:endParaRPr>
            </a:p>
          </p:txBody>
        </p:sp>
        <p:sp>
          <p:nvSpPr>
            <p:cNvPr id="9" name="TextBox 8"/>
            <p:cNvSpPr txBox="1"/>
            <p:nvPr/>
          </p:nvSpPr>
          <p:spPr>
            <a:xfrm>
              <a:off x="4295800" y="4580547"/>
              <a:ext cx="3888432" cy="523220"/>
            </a:xfrm>
            <a:prstGeom prst="rect">
              <a:avLst/>
            </a:prstGeom>
            <a:noFill/>
          </p:spPr>
          <p:txBody>
            <a:bodyPr wrap="square" rtlCol="0">
              <a:spAutoFit/>
            </a:bodyPr>
            <a:lstStyle/>
            <a:p>
              <a:pPr algn="ctr"/>
              <a:r>
                <a:rPr lang="en-CA" sz="2800" b="1" dirty="0" smtClean="0">
                  <a:latin typeface="HelveticaNeueLT Std" panose="020B0604020202020204" pitchFamily="34" charset="0"/>
                </a:rPr>
                <a:t>Methods</a:t>
              </a:r>
              <a:endParaRPr lang="en-CA" sz="2800" b="1" dirty="0">
                <a:latin typeface="HelveticaNeueLT Std" panose="020B0604020202020204" pitchFamily="34" charset="0"/>
              </a:endParaRPr>
            </a:p>
          </p:txBody>
        </p:sp>
        <p:sp>
          <p:nvSpPr>
            <p:cNvPr id="12" name="TextBox 11"/>
            <p:cNvSpPr txBox="1"/>
            <p:nvPr/>
          </p:nvSpPr>
          <p:spPr>
            <a:xfrm>
              <a:off x="7896200" y="4583994"/>
              <a:ext cx="3888432" cy="523220"/>
            </a:xfrm>
            <a:prstGeom prst="rect">
              <a:avLst/>
            </a:prstGeom>
            <a:noFill/>
          </p:spPr>
          <p:txBody>
            <a:bodyPr wrap="square" rtlCol="0">
              <a:spAutoFit/>
            </a:bodyPr>
            <a:lstStyle/>
            <a:p>
              <a:pPr algn="ctr"/>
              <a:r>
                <a:rPr lang="en-CA" sz="2800" b="1" dirty="0" smtClean="0">
                  <a:latin typeface="HelveticaNeueLT Std" panose="020B0604020202020204" pitchFamily="34" charset="0"/>
                </a:rPr>
                <a:t>Execution</a:t>
              </a:r>
              <a:endParaRPr lang="en-CA" sz="2800" b="1" dirty="0">
                <a:latin typeface="HelveticaNeueLT Std" panose="020B0604020202020204" pitchFamily="34" charset="0"/>
              </a:endParaRPr>
            </a:p>
          </p:txBody>
        </p:sp>
      </p:grpSp>
      <p:pic>
        <p:nvPicPr>
          <p:cNvPr id="1026" name="Picture 2" descr="Image result for idea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5600" y="2349355"/>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6000" y="2299570"/>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heck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90906" y="2437338"/>
            <a:ext cx="1055278" cy="1084034"/>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p:cNvSpPr/>
          <p:nvPr/>
        </p:nvSpPr>
        <p:spPr>
          <a:xfrm>
            <a:off x="8677816" y="2038626"/>
            <a:ext cx="1881459" cy="1881459"/>
          </a:xfrm>
          <a:prstGeom prst="ellipse">
            <a:avLst/>
          </a:prstGeom>
          <a:noFill/>
          <a:ln w="76200">
            <a:solidFill>
              <a:srgbClr val="49C3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Oval 26"/>
          <p:cNvSpPr/>
          <p:nvPr/>
        </p:nvSpPr>
        <p:spPr>
          <a:xfrm>
            <a:off x="1554870" y="2038626"/>
            <a:ext cx="1881459" cy="1881459"/>
          </a:xfrm>
          <a:prstGeom prst="ellipse">
            <a:avLst/>
          </a:prstGeom>
          <a:noFill/>
          <a:ln w="76200">
            <a:solidFill>
              <a:srgbClr val="EAB4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p:cNvSpPr/>
          <p:nvPr/>
        </p:nvSpPr>
        <p:spPr>
          <a:xfrm>
            <a:off x="5155270" y="1988840"/>
            <a:ext cx="1881459" cy="1881459"/>
          </a:xfrm>
          <a:prstGeom prst="ellipse">
            <a:avLst/>
          </a:prstGeom>
          <a:noFill/>
          <a:ln w="76200">
            <a:solidFill>
              <a:srgbClr val="E51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p:cNvSpPr txBox="1"/>
          <p:nvPr/>
        </p:nvSpPr>
        <p:spPr>
          <a:xfrm>
            <a:off x="1235459" y="5175002"/>
            <a:ext cx="2520280" cy="461665"/>
          </a:xfrm>
          <a:prstGeom prst="rect">
            <a:avLst/>
          </a:prstGeom>
          <a:noFill/>
        </p:spPr>
        <p:txBody>
          <a:bodyPr wrap="square" rtlCol="0">
            <a:spAutoFit/>
          </a:bodyPr>
          <a:lstStyle/>
          <a:p>
            <a:pPr algn="ctr"/>
            <a:r>
              <a:rPr lang="en-CA" sz="2400" dirty="0" smtClean="0">
                <a:latin typeface="HelveticaNeueLT Std" panose="020B0604020202020204" pitchFamily="34" charset="0"/>
              </a:rPr>
              <a:t>10 points</a:t>
            </a:r>
            <a:endParaRPr lang="en-CA" sz="2400" dirty="0">
              <a:latin typeface="HelveticaNeueLT Std" panose="020B0604020202020204" pitchFamily="34" charset="0"/>
            </a:endParaRPr>
          </a:p>
        </p:txBody>
      </p:sp>
      <p:sp>
        <p:nvSpPr>
          <p:cNvPr id="30" name="TextBox 29"/>
          <p:cNvSpPr txBox="1"/>
          <p:nvPr/>
        </p:nvSpPr>
        <p:spPr>
          <a:xfrm>
            <a:off x="4833810" y="5175001"/>
            <a:ext cx="2520280" cy="461665"/>
          </a:xfrm>
          <a:prstGeom prst="rect">
            <a:avLst/>
          </a:prstGeom>
          <a:noFill/>
        </p:spPr>
        <p:txBody>
          <a:bodyPr wrap="square" rtlCol="0">
            <a:spAutoFit/>
          </a:bodyPr>
          <a:lstStyle/>
          <a:p>
            <a:pPr algn="ctr"/>
            <a:r>
              <a:rPr lang="en-CA" sz="2400" dirty="0" smtClean="0">
                <a:latin typeface="HelveticaNeueLT Std" panose="020B0604020202020204" pitchFamily="34" charset="0"/>
              </a:rPr>
              <a:t>15 points</a:t>
            </a:r>
            <a:endParaRPr lang="en-CA" sz="2400" dirty="0">
              <a:latin typeface="HelveticaNeueLT Std" panose="020B0604020202020204" pitchFamily="34" charset="0"/>
            </a:endParaRPr>
          </a:p>
        </p:txBody>
      </p:sp>
      <p:sp>
        <p:nvSpPr>
          <p:cNvPr id="31" name="TextBox 30"/>
          <p:cNvSpPr txBox="1"/>
          <p:nvPr/>
        </p:nvSpPr>
        <p:spPr>
          <a:xfrm>
            <a:off x="8358405" y="5153206"/>
            <a:ext cx="2520280" cy="461665"/>
          </a:xfrm>
          <a:prstGeom prst="rect">
            <a:avLst/>
          </a:prstGeom>
          <a:noFill/>
        </p:spPr>
        <p:txBody>
          <a:bodyPr wrap="square" rtlCol="0">
            <a:spAutoFit/>
          </a:bodyPr>
          <a:lstStyle/>
          <a:p>
            <a:pPr algn="ctr"/>
            <a:r>
              <a:rPr lang="en-CA" sz="2400" dirty="0" smtClean="0">
                <a:latin typeface="HelveticaNeueLT Std" panose="020B0604020202020204" pitchFamily="34" charset="0"/>
              </a:rPr>
              <a:t>10 points</a:t>
            </a:r>
            <a:endParaRPr lang="en-CA" sz="2400" dirty="0">
              <a:latin typeface="HelveticaNeueLT Std" panose="020B0604020202020204" pitchFamily="34" charset="0"/>
            </a:endParaRPr>
          </a:p>
        </p:txBody>
      </p:sp>
    </p:spTree>
    <p:extLst>
      <p:ext uri="{BB962C8B-B14F-4D97-AF65-F5344CB8AC3E}">
        <p14:creationId xmlns:p14="http://schemas.microsoft.com/office/powerpoint/2010/main" val="3531488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5.googleusercontent.com/oW5BQG3sPAFdGf8VObyGyC-gUKxJtOV8qcODZuXZHIGvizI5c9wfG6Q0VfJpO4vTH4XgJIUqavB_ULEOmwLGTHcgZVohX45X42OyfAq0Y6_JflyR0Z95r_HdFTalGlUenkO6nBSRXm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1504" y="2420888"/>
            <a:ext cx="3312368" cy="33123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smtClean="0">
                <a:solidFill>
                  <a:schemeClr val="bg1"/>
                </a:solidFill>
                <a:latin typeface="HelveticaNeueLT Std" panose="020B0604020202020204" pitchFamily="34" charset="0"/>
              </a:rPr>
              <a:t>Awards</a:t>
            </a:r>
            <a:endParaRPr lang="en-CA" sz="4800" b="1" dirty="0">
              <a:solidFill>
                <a:schemeClr val="bg1"/>
              </a:solidFill>
              <a:latin typeface="HelveticaNeueLT Std" panose="020B0604020202020204" pitchFamily="34" charset="0"/>
            </a:endParaRPr>
          </a:p>
        </p:txBody>
      </p:sp>
      <p:pic>
        <p:nvPicPr>
          <p:cNvPr id="4099" name="Picture 3" descr="https://lh6.googleusercontent.com/OF39_shGZ6TKIg5cN3O2brPUwNR2mHsnug3DazOhfB3Tod2Oh73yxYAYDIOuN7Q0PXufmMf_oJ32eZmKLBgsFpMyTPJpIPdjGq97hpZfKlVdcx2lrZu_v51l83eUUCHVd6SzPLOaQY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98626" y="2354989"/>
            <a:ext cx="3035308" cy="303530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1549740" y="1952666"/>
            <a:ext cx="4275896" cy="917703"/>
            <a:chOff x="1630288" y="1796424"/>
            <a:chExt cx="4275896" cy="917703"/>
          </a:xfrm>
        </p:grpSpPr>
        <p:sp>
          <p:nvSpPr>
            <p:cNvPr id="9" name="TextBox 8"/>
            <p:cNvSpPr txBox="1"/>
            <p:nvPr/>
          </p:nvSpPr>
          <p:spPr>
            <a:xfrm>
              <a:off x="1824020" y="1796424"/>
              <a:ext cx="3888432" cy="523220"/>
            </a:xfrm>
            <a:prstGeom prst="rect">
              <a:avLst/>
            </a:prstGeom>
            <a:noFill/>
          </p:spPr>
          <p:txBody>
            <a:bodyPr wrap="square" rtlCol="0">
              <a:spAutoFit/>
            </a:bodyPr>
            <a:lstStyle/>
            <a:p>
              <a:pPr algn="ctr"/>
              <a:r>
                <a:rPr lang="en-CA" sz="2800" b="1" dirty="0" smtClean="0">
                  <a:latin typeface="HelveticaNeueLT Std" panose="020B0604020202020204" pitchFamily="34" charset="0"/>
                </a:rPr>
                <a:t>First Prize</a:t>
              </a:r>
              <a:endParaRPr lang="en-CA" sz="2800" b="1" dirty="0">
                <a:latin typeface="HelveticaNeueLT Std" panose="020B0604020202020204" pitchFamily="34" charset="0"/>
              </a:endParaRPr>
            </a:p>
          </p:txBody>
        </p:sp>
        <p:sp>
          <p:nvSpPr>
            <p:cNvPr id="10" name="TextBox 9"/>
            <p:cNvSpPr txBox="1"/>
            <p:nvPr/>
          </p:nvSpPr>
          <p:spPr>
            <a:xfrm>
              <a:off x="1630288" y="2252462"/>
              <a:ext cx="4275896" cy="461665"/>
            </a:xfrm>
            <a:prstGeom prst="rect">
              <a:avLst/>
            </a:prstGeom>
            <a:noFill/>
          </p:spPr>
          <p:txBody>
            <a:bodyPr wrap="square" rtlCol="0">
              <a:spAutoFit/>
            </a:bodyPr>
            <a:lstStyle/>
            <a:p>
              <a:pPr algn="ctr"/>
              <a:r>
                <a:rPr lang="en-CA" sz="2400" dirty="0" smtClean="0">
                  <a:latin typeface="HelveticaNeueLT Std" panose="020B0604020202020204" pitchFamily="34" charset="0"/>
                </a:rPr>
                <a:t>$25 </a:t>
              </a:r>
              <a:r>
                <a:rPr lang="en-CA" sz="2400" dirty="0" smtClean="0">
                  <a:latin typeface="HelveticaNeueLT Std" panose="020B0604020202020204" pitchFamily="34" charset="0"/>
                </a:rPr>
                <a:t>Amazon Gift Card</a:t>
              </a:r>
              <a:endParaRPr lang="en-CA" sz="2400" dirty="0">
                <a:latin typeface="HelveticaNeueLT Std" panose="020B0604020202020204" pitchFamily="34" charset="0"/>
              </a:endParaRPr>
            </a:p>
          </p:txBody>
        </p:sp>
      </p:grpSp>
      <p:grpSp>
        <p:nvGrpSpPr>
          <p:cNvPr id="12" name="Group 11"/>
          <p:cNvGrpSpPr/>
          <p:nvPr/>
        </p:nvGrpSpPr>
        <p:grpSpPr>
          <a:xfrm>
            <a:off x="6478332" y="1916609"/>
            <a:ext cx="4275896" cy="917703"/>
            <a:chOff x="1630288" y="1796424"/>
            <a:chExt cx="4275896" cy="917703"/>
          </a:xfrm>
        </p:grpSpPr>
        <p:sp>
          <p:nvSpPr>
            <p:cNvPr id="13" name="TextBox 12"/>
            <p:cNvSpPr txBox="1"/>
            <p:nvPr/>
          </p:nvSpPr>
          <p:spPr>
            <a:xfrm>
              <a:off x="1824020" y="1796424"/>
              <a:ext cx="3888432" cy="523220"/>
            </a:xfrm>
            <a:prstGeom prst="rect">
              <a:avLst/>
            </a:prstGeom>
            <a:noFill/>
          </p:spPr>
          <p:txBody>
            <a:bodyPr wrap="square" rtlCol="0">
              <a:spAutoFit/>
            </a:bodyPr>
            <a:lstStyle/>
            <a:p>
              <a:pPr algn="ctr"/>
              <a:r>
                <a:rPr lang="en-CA" sz="2800" b="1" dirty="0" smtClean="0">
                  <a:latin typeface="HelveticaNeueLT Std" panose="020B0604020202020204" pitchFamily="34" charset="0"/>
                </a:rPr>
                <a:t>Second Prize</a:t>
              </a:r>
              <a:endParaRPr lang="en-CA" sz="2800" b="1" dirty="0">
                <a:latin typeface="HelveticaNeueLT Std" panose="020B0604020202020204" pitchFamily="34" charset="0"/>
              </a:endParaRPr>
            </a:p>
          </p:txBody>
        </p:sp>
        <p:sp>
          <p:nvSpPr>
            <p:cNvPr id="14" name="TextBox 13"/>
            <p:cNvSpPr txBox="1"/>
            <p:nvPr/>
          </p:nvSpPr>
          <p:spPr>
            <a:xfrm>
              <a:off x="1630288" y="2252462"/>
              <a:ext cx="4275896" cy="461665"/>
            </a:xfrm>
            <a:prstGeom prst="rect">
              <a:avLst/>
            </a:prstGeom>
            <a:noFill/>
          </p:spPr>
          <p:txBody>
            <a:bodyPr wrap="square" rtlCol="0">
              <a:spAutoFit/>
            </a:bodyPr>
            <a:lstStyle/>
            <a:p>
              <a:pPr algn="ctr"/>
              <a:r>
                <a:rPr lang="en-CA" sz="2400" dirty="0" smtClean="0">
                  <a:latin typeface="HelveticaNeueLT Std" panose="020B0604020202020204" pitchFamily="34" charset="0"/>
                </a:rPr>
                <a:t>$</a:t>
              </a:r>
              <a:r>
                <a:rPr lang="en-CA" sz="2400" dirty="0" smtClean="0">
                  <a:latin typeface="HelveticaNeueLT Std" panose="020B0604020202020204" pitchFamily="34" charset="0"/>
                </a:rPr>
                <a:t>15</a:t>
              </a:r>
              <a:r>
                <a:rPr lang="en-CA" sz="2400" dirty="0" smtClean="0">
                  <a:latin typeface="HelveticaNeueLT Std" panose="020B0604020202020204" pitchFamily="34" charset="0"/>
                </a:rPr>
                <a:t> </a:t>
              </a:r>
              <a:r>
                <a:rPr lang="en-CA" sz="2400" dirty="0" smtClean="0">
                  <a:latin typeface="HelveticaNeueLT Std" panose="020B0604020202020204" pitchFamily="34" charset="0"/>
                </a:rPr>
                <a:t>Starbucks Gift Card</a:t>
              </a:r>
              <a:endParaRPr lang="en-CA" sz="2400" dirty="0">
                <a:latin typeface="HelveticaNeueLT Std" panose="020B0604020202020204" pitchFamily="34" charset="0"/>
              </a:endParaRPr>
            </a:p>
          </p:txBody>
        </p:sp>
      </p:grpSp>
      <p:sp>
        <p:nvSpPr>
          <p:cNvPr id="3" name="Rectangle 2"/>
          <p:cNvSpPr/>
          <p:nvPr/>
        </p:nvSpPr>
        <p:spPr>
          <a:xfrm>
            <a:off x="2423592" y="3284984"/>
            <a:ext cx="648072" cy="5876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759800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smtClean="0">
                <a:solidFill>
                  <a:schemeClr val="bg1"/>
                </a:solidFill>
                <a:latin typeface="HelveticaNeueLT Std" panose="020B0604020202020204" pitchFamily="34" charset="0"/>
              </a:rPr>
              <a:t>Datasets</a:t>
            </a:r>
            <a:endParaRPr lang="en-CA" sz="4800" b="1" dirty="0">
              <a:solidFill>
                <a:schemeClr val="bg1"/>
              </a:solidFill>
              <a:latin typeface="HelveticaNeueLT Std" panose="020B0604020202020204" pitchFamily="34" charset="0"/>
            </a:endParaRPr>
          </a:p>
        </p:txBody>
      </p:sp>
      <p:sp>
        <p:nvSpPr>
          <p:cNvPr id="5" name="TextBox 4"/>
          <p:cNvSpPr txBox="1"/>
          <p:nvPr/>
        </p:nvSpPr>
        <p:spPr>
          <a:xfrm>
            <a:off x="469972" y="4566863"/>
            <a:ext cx="4320480" cy="954107"/>
          </a:xfrm>
          <a:prstGeom prst="rect">
            <a:avLst/>
          </a:prstGeom>
          <a:noFill/>
        </p:spPr>
        <p:txBody>
          <a:bodyPr wrap="square" rtlCol="0">
            <a:spAutoFit/>
          </a:bodyPr>
          <a:lstStyle/>
          <a:p>
            <a:pPr algn="ctr"/>
            <a:r>
              <a:rPr lang="en-CA" sz="2800" dirty="0" smtClean="0">
                <a:latin typeface="HelveticaNeueLT Std" panose="020B0604020202020204" pitchFamily="34" charset="0"/>
              </a:rPr>
              <a:t>General Social </a:t>
            </a:r>
          </a:p>
          <a:p>
            <a:pPr algn="ctr"/>
            <a:r>
              <a:rPr lang="en-CA" sz="2800" dirty="0" smtClean="0">
                <a:latin typeface="HelveticaNeueLT Std" panose="020B0604020202020204" pitchFamily="34" charset="0"/>
              </a:rPr>
              <a:t>Survey</a:t>
            </a:r>
          </a:p>
        </p:txBody>
      </p:sp>
      <p:sp>
        <p:nvSpPr>
          <p:cNvPr id="6" name="TextBox 5"/>
          <p:cNvSpPr txBox="1"/>
          <p:nvPr/>
        </p:nvSpPr>
        <p:spPr>
          <a:xfrm>
            <a:off x="3823046" y="4566863"/>
            <a:ext cx="4320480" cy="954107"/>
          </a:xfrm>
          <a:prstGeom prst="rect">
            <a:avLst/>
          </a:prstGeom>
          <a:noFill/>
        </p:spPr>
        <p:txBody>
          <a:bodyPr wrap="square" rtlCol="0">
            <a:spAutoFit/>
          </a:bodyPr>
          <a:lstStyle/>
          <a:p>
            <a:pPr algn="ctr"/>
            <a:r>
              <a:rPr lang="en-CA" sz="2800" dirty="0" smtClean="0">
                <a:latin typeface="HelveticaNeueLT Std" panose="020B0604020202020204" pitchFamily="34" charset="0"/>
              </a:rPr>
              <a:t>VR Spatial </a:t>
            </a:r>
          </a:p>
          <a:p>
            <a:pPr algn="ctr"/>
            <a:r>
              <a:rPr lang="en-CA" sz="2800" dirty="0" smtClean="0">
                <a:latin typeface="HelveticaNeueLT Std" panose="020B0604020202020204" pitchFamily="34" charset="0"/>
              </a:rPr>
              <a:t>Navigation</a:t>
            </a:r>
          </a:p>
        </p:txBody>
      </p:sp>
      <p:sp>
        <p:nvSpPr>
          <p:cNvPr id="7" name="TextBox 6"/>
          <p:cNvSpPr txBox="1"/>
          <p:nvPr/>
        </p:nvSpPr>
        <p:spPr>
          <a:xfrm>
            <a:off x="7268429" y="4782306"/>
            <a:ext cx="4320480" cy="523220"/>
          </a:xfrm>
          <a:prstGeom prst="rect">
            <a:avLst/>
          </a:prstGeom>
          <a:noFill/>
        </p:spPr>
        <p:txBody>
          <a:bodyPr wrap="square" rtlCol="0">
            <a:spAutoFit/>
          </a:bodyPr>
          <a:lstStyle/>
          <a:p>
            <a:pPr algn="ctr"/>
            <a:r>
              <a:rPr lang="en-CA" sz="2800" dirty="0" err="1" smtClean="0">
                <a:latin typeface="HelveticaNeueLT Std" panose="020B0604020202020204" pitchFamily="34" charset="0"/>
              </a:rPr>
              <a:t>Eyetracking</a:t>
            </a:r>
            <a:endParaRPr lang="en-CA" sz="2800" dirty="0" smtClean="0">
              <a:latin typeface="HelveticaNeueLT Std" panose="020B0604020202020204" pitchFamily="34" charset="0"/>
            </a:endParaRPr>
          </a:p>
        </p:txBody>
      </p:sp>
      <p:sp>
        <p:nvSpPr>
          <p:cNvPr id="8" name="TextBox 7"/>
          <p:cNvSpPr txBox="1"/>
          <p:nvPr/>
        </p:nvSpPr>
        <p:spPr>
          <a:xfrm>
            <a:off x="623392" y="1936882"/>
            <a:ext cx="7128792" cy="584775"/>
          </a:xfrm>
          <a:prstGeom prst="rect">
            <a:avLst/>
          </a:prstGeom>
          <a:noFill/>
        </p:spPr>
        <p:txBody>
          <a:bodyPr wrap="square" rtlCol="0">
            <a:spAutoFit/>
          </a:bodyPr>
          <a:lstStyle/>
          <a:p>
            <a:pPr algn="ctr"/>
            <a:r>
              <a:rPr lang="en-CA" sz="3200" b="1" dirty="0" smtClean="0">
                <a:latin typeface="HelveticaNeueLT Std" panose="020B0604020202020204" pitchFamily="34" charset="0"/>
              </a:rPr>
              <a:t>What is your team interested in?</a:t>
            </a:r>
          </a:p>
        </p:txBody>
      </p:sp>
      <p:pic>
        <p:nvPicPr>
          <p:cNvPr id="6146" name="Picture 2" descr="gs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074" y="3306768"/>
            <a:ext cx="1948276" cy="100157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motions.com/wp-content/uploads/2013/01/New-Icons-EyeTracking-285x21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1413" y="2983913"/>
            <a:ext cx="2214513" cy="16472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Image result for 3d gps arrow"/>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0000" r="90000"/>
                    </a14:imgEffect>
                    <a14:imgEffect>
                      <a14:colorTemperature colorTemp="2375"/>
                    </a14:imgEffect>
                    <a14:imgEffect>
                      <a14:saturation sat="362000"/>
                    </a14:imgEffect>
                  </a14:imgLayer>
                </a14:imgProps>
              </a:ext>
              <a:ext uri="{28A0092B-C50C-407E-A947-70E740481C1C}">
                <a14:useLocalDpi xmlns:a14="http://schemas.microsoft.com/office/drawing/2010/main" val="0"/>
              </a:ext>
            </a:extLst>
          </a:blip>
          <a:srcRect/>
          <a:stretch>
            <a:fillRect/>
          </a:stretch>
        </p:blipFill>
        <p:spPr bwMode="auto">
          <a:xfrm>
            <a:off x="4927456" y="3118464"/>
            <a:ext cx="2070850" cy="137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837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6021288"/>
            <a:ext cx="2804070" cy="690192"/>
          </a:xfrm>
          <a:prstGeom prst="rect">
            <a:avLst/>
          </a:prstGeom>
        </p:spPr>
      </p:pic>
      <p:sp>
        <p:nvSpPr>
          <p:cNvPr id="24" name="Rectangle 23"/>
          <p:cNvSpPr/>
          <p:nvPr/>
        </p:nvSpPr>
        <p:spPr>
          <a:xfrm>
            <a:off x="0" y="0"/>
            <a:ext cx="12192000" cy="1412776"/>
          </a:xfrm>
          <a:prstGeom prst="rect">
            <a:avLst/>
          </a:prstGeom>
          <a:solidFill>
            <a:srgbClr val="3F0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xtBox 1"/>
          <p:cNvSpPr txBox="1"/>
          <p:nvPr/>
        </p:nvSpPr>
        <p:spPr>
          <a:xfrm>
            <a:off x="479376" y="244723"/>
            <a:ext cx="11017224" cy="830997"/>
          </a:xfrm>
          <a:prstGeom prst="rect">
            <a:avLst/>
          </a:prstGeom>
          <a:noFill/>
        </p:spPr>
        <p:txBody>
          <a:bodyPr wrap="square" rtlCol="0">
            <a:spAutoFit/>
          </a:bodyPr>
          <a:lstStyle/>
          <a:p>
            <a:r>
              <a:rPr lang="en-CA" sz="4800" b="1" dirty="0" smtClean="0">
                <a:solidFill>
                  <a:schemeClr val="bg1"/>
                </a:solidFill>
                <a:latin typeface="HelveticaNeueLT Std" panose="020B0604020202020204" pitchFamily="34" charset="0"/>
              </a:rPr>
              <a:t>Datasets</a:t>
            </a:r>
            <a:endParaRPr lang="en-CA" sz="4800" b="1" dirty="0">
              <a:solidFill>
                <a:schemeClr val="bg1"/>
              </a:solidFill>
              <a:latin typeface="HelveticaNeueLT Std" panose="020B0604020202020204" pitchFamily="34" charset="0"/>
            </a:endParaRPr>
          </a:p>
        </p:txBody>
      </p:sp>
      <p:sp>
        <p:nvSpPr>
          <p:cNvPr id="8" name="TextBox 7"/>
          <p:cNvSpPr txBox="1"/>
          <p:nvPr/>
        </p:nvSpPr>
        <p:spPr>
          <a:xfrm>
            <a:off x="623392" y="1936882"/>
            <a:ext cx="7128792" cy="584775"/>
          </a:xfrm>
          <a:prstGeom prst="rect">
            <a:avLst/>
          </a:prstGeom>
          <a:noFill/>
        </p:spPr>
        <p:txBody>
          <a:bodyPr wrap="square" rtlCol="0">
            <a:spAutoFit/>
          </a:bodyPr>
          <a:lstStyle/>
          <a:p>
            <a:pPr algn="ctr"/>
            <a:r>
              <a:rPr lang="en-CA" sz="3200" b="1" dirty="0" smtClean="0">
                <a:latin typeface="HelveticaNeueLT Std" panose="020B0604020202020204" pitchFamily="34" charset="0"/>
              </a:rPr>
              <a:t>What is your team interested in?</a:t>
            </a:r>
          </a:p>
        </p:txBody>
      </p:sp>
      <p:sp>
        <p:nvSpPr>
          <p:cNvPr id="9" name="TextBox 8"/>
          <p:cNvSpPr txBox="1"/>
          <p:nvPr/>
        </p:nvSpPr>
        <p:spPr>
          <a:xfrm>
            <a:off x="1739516" y="3356992"/>
            <a:ext cx="8712968" cy="1384995"/>
          </a:xfrm>
          <a:prstGeom prst="rect">
            <a:avLst/>
          </a:prstGeom>
          <a:noFill/>
        </p:spPr>
        <p:txBody>
          <a:bodyPr wrap="square" rtlCol="0">
            <a:spAutoFit/>
          </a:bodyPr>
          <a:lstStyle/>
          <a:p>
            <a:pPr algn="ctr"/>
            <a:r>
              <a:rPr lang="en-CA" sz="2800" b="1" dirty="0" smtClean="0">
                <a:latin typeface="HelveticaNeueLT Std" panose="020B0604020202020204" pitchFamily="34" charset="0"/>
              </a:rPr>
              <a:t>…or you can choose your </a:t>
            </a:r>
            <a:r>
              <a:rPr lang="en-CA" sz="2800" b="1" dirty="0" smtClean="0">
                <a:latin typeface="HelveticaNeueLT Std" panose="020B0604020202020204" pitchFamily="34" charset="0"/>
              </a:rPr>
              <a:t>own adventure! </a:t>
            </a:r>
            <a:endParaRPr lang="en-CA" sz="2800" b="1" dirty="0" smtClean="0">
              <a:latin typeface="HelveticaNeueLT Std" panose="020B0604020202020204" pitchFamily="34" charset="0"/>
            </a:endParaRPr>
          </a:p>
          <a:p>
            <a:pPr algn="ctr"/>
            <a:r>
              <a:rPr lang="en-CA" sz="2800" dirty="0" smtClean="0">
                <a:latin typeface="HelveticaNeueLT Std" panose="020B0604020202020204" pitchFamily="34" charset="0"/>
              </a:rPr>
              <a:t>(Nature Scientific Data, Open Science Framework, Harvard </a:t>
            </a:r>
            <a:r>
              <a:rPr lang="en-CA" sz="2800" dirty="0" err="1" smtClean="0">
                <a:latin typeface="HelveticaNeueLT Std" panose="020B0604020202020204" pitchFamily="34" charset="0"/>
              </a:rPr>
              <a:t>Dataverse</a:t>
            </a:r>
            <a:r>
              <a:rPr lang="en-CA" sz="2800" dirty="0" smtClean="0">
                <a:latin typeface="HelveticaNeueLT Std" panose="020B0604020202020204" pitchFamily="34" charset="0"/>
              </a:rPr>
              <a:t>, Google Dataset Search, etc.)</a:t>
            </a:r>
          </a:p>
        </p:txBody>
      </p:sp>
    </p:spTree>
    <p:extLst>
      <p:ext uri="{BB962C8B-B14F-4D97-AF65-F5344CB8AC3E}">
        <p14:creationId xmlns:p14="http://schemas.microsoft.com/office/powerpoint/2010/main" val="7019821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1691</TotalTime>
  <Words>1057</Words>
  <Application>Microsoft Office PowerPoint</Application>
  <PresentationFormat>Widescreen</PresentationFormat>
  <Paragraphs>173</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HelveticaNeueLT Std</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GitHub</vt:lpstr>
      <vt:lpstr>Getting started</vt:lpstr>
      <vt:lpstr>What is Git(Hub)?</vt:lpstr>
      <vt:lpstr>Using Git</vt:lpstr>
      <vt:lpstr>PowerPoint Presentation</vt:lpstr>
      <vt:lpstr>PowerPoint Presentation</vt:lpstr>
      <vt:lpstr>PowerPoint Presentation</vt:lpstr>
      <vt:lpstr>PowerPoint Presentation</vt:lpstr>
      <vt:lpstr>PowerPoint Presentation</vt:lpstr>
      <vt:lpstr>PowerPoint Presentation</vt:lpstr>
      <vt:lpstr>Madlib relay!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Bryan Hong</dc:creator>
  <cp:lastModifiedBy>Bryan Hong</cp:lastModifiedBy>
  <cp:revision>38</cp:revision>
  <dcterms:created xsi:type="dcterms:W3CDTF">2019-04-25T18:58:28Z</dcterms:created>
  <dcterms:modified xsi:type="dcterms:W3CDTF">2019-05-03T18:15:14Z</dcterms:modified>
</cp:coreProperties>
</file>